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83" r:id="rId4"/>
    <p:sldId id="270" r:id="rId5"/>
    <p:sldId id="258" r:id="rId6"/>
    <p:sldId id="285" r:id="rId7"/>
    <p:sldId id="286" r:id="rId8"/>
    <p:sldId id="290" r:id="rId9"/>
    <p:sldId id="306" r:id="rId10"/>
    <p:sldId id="296" r:id="rId11"/>
    <p:sldId id="297" r:id="rId12"/>
    <p:sldId id="299" r:id="rId13"/>
    <p:sldId id="298" r:id="rId14"/>
    <p:sldId id="276" r:id="rId15"/>
    <p:sldId id="303" r:id="rId16"/>
    <p:sldId id="284" r:id="rId17"/>
    <p:sldId id="271" r:id="rId18"/>
    <p:sldId id="275" r:id="rId19"/>
    <p:sldId id="280" r:id="rId20"/>
    <p:sldId id="279" r:id="rId21"/>
    <p:sldId id="309" r:id="rId22"/>
    <p:sldId id="310" r:id="rId23"/>
    <p:sldId id="281" r:id="rId24"/>
    <p:sldId id="302" r:id="rId25"/>
    <p:sldId id="311" r:id="rId26"/>
    <p:sldId id="300" r:id="rId27"/>
    <p:sldId id="282" r:id="rId28"/>
    <p:sldId id="301" r:id="rId29"/>
    <p:sldId id="272" r:id="rId30"/>
    <p:sldId id="277" r:id="rId31"/>
    <p:sldId id="314" r:id="rId32"/>
    <p:sldId id="278" r:id="rId33"/>
    <p:sldId id="312" r:id="rId34"/>
    <p:sldId id="292" r:id="rId35"/>
    <p:sldId id="287" r:id="rId36"/>
    <p:sldId id="273" r:id="rId37"/>
    <p:sldId id="313" r:id="rId38"/>
    <p:sldId id="26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89C"/>
    <a:srgbClr val="8EC76F"/>
    <a:srgbClr val="FEFEE2"/>
    <a:srgbClr val="385723"/>
    <a:srgbClr val="CEE6C0"/>
    <a:srgbClr val="FF7C80"/>
    <a:srgbClr val="FFFFFF"/>
    <a:srgbClr val="7DBF59"/>
    <a:srgbClr val="E2F0D9"/>
    <a:srgbClr val="A9D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B5D03F-2C01-41BC-B77B-4FD6FC7A88BC}" v="57" dt="2022-12-23T02:37:32.114"/>
    <p1510:client id="{A422BEA6-D97A-4A4F-8ADE-0271D46E4E26}" v="19" dt="2022-12-23T04:33:23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04" d="100"/>
          <a:sy n="104" d="100"/>
        </p:scale>
        <p:origin x="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승기" userId="629d924f68941309" providerId="LiveId" clId="{2FC53718-A820-470A-AA78-2EDBA0AB19F0}"/>
    <pc:docChg chg="modSld sldOrd">
      <pc:chgData name="이 승기" userId="629d924f68941309" providerId="LiveId" clId="{2FC53718-A820-470A-AA78-2EDBA0AB19F0}" dt="2022-12-23T04:39:43.174" v="1"/>
      <pc:docMkLst>
        <pc:docMk/>
      </pc:docMkLst>
      <pc:sldChg chg="ord">
        <pc:chgData name="이 승기" userId="629d924f68941309" providerId="LiveId" clId="{2FC53718-A820-470A-AA78-2EDBA0AB19F0}" dt="2022-12-23T04:39:43.174" v="1"/>
        <pc:sldMkLst>
          <pc:docMk/>
          <pc:sldMk cId="1127661938" sldId="29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150D5-7B7D-1546-B870-EE712FAF2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05C3E8-AB95-FE47-B23A-07FC1A49E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DFC03-A3C8-2B4D-9297-6EC64D56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A80B2-6049-1F4A-AB0A-BE855461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DBDA0-670C-354C-A538-CB59D242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564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A91AC-F349-BF4D-A26F-50C34FE5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7B5557-9AB3-9D47-80EF-1E27AC7EF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ED68F-3154-274E-8DF5-9367CA01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29A892-866B-F64D-B9CD-5BB839CE4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71402-71E1-4444-A2A4-9446F5FF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589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718315-BCEE-5546-8663-760F904A9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3E9CFC-6843-FA4B-AB7F-CF3C00812E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21999-DEB2-D842-907B-BDF9EEF01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4BB73-31CF-1F49-A81D-01CFB4E3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C2B307-F0B5-AC43-8915-9A5EE7ED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99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35919-FC5E-614E-BC1A-5D7137D2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248E-71B7-014C-97DC-2C1D7C940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7A9F8E-4667-1549-BA9A-BBE8E920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402E6A-B6D6-5E41-89E2-F46B0D5B8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F1308-7D78-3445-A807-408AB893C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602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F5665-78FD-2A43-A7AB-548E69C5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D6D3A0-4B0E-8447-9D07-CC6E2963B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74E8FC-91B6-0A40-A21B-299655F26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E1EAAC-A60F-7A48-923D-21D9C94C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30897E-19A7-5749-9412-736D4BE4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78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AA52FD-0BAF-D141-A469-0C5368F7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2F6A51-410E-9542-842E-064A2B2A2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A0F179-6517-9044-8331-4D9178D84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DFF726-DD23-4F4E-8CDD-22655C39C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06425-B982-8C47-9D5E-A4299B15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A33763-B1AE-7444-912F-ADF23CD3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783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5C78F-5DF5-944B-9906-CB9125B9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B2FC0-EB14-B747-ACB9-466C98918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55D68A-DEBD-FF47-B5E2-2CE2B20F9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FDCD51-DD30-3E4A-A75E-4DABD5FAA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34EDC3-EEC5-134A-AE94-233A70CED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CBFEFC-D691-3642-99E2-1BE6FE18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CB1FF3D-A1FF-AA4B-A3B7-EFCFD66CF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0E5C82-C865-0944-8DD6-BE0AC355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437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29E0D-08B9-FF45-8C86-1876A0E7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250B0F6-482F-8B4E-AC50-5F8CB915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474C55-8FB5-ED43-A3FE-C596701F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AA3CE1-24AB-1440-A8A2-2970E901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919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F7C97A-B6FF-094A-ABCB-B4A7AD103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DEAD74-FE08-AF47-A38B-267943EB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71CA29-289E-D047-AECC-C2594F1C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23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8F639-FFA6-8342-BBFE-2DE1BD6A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C7707-660C-CB4F-8DDD-6E595AE08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76B2D4-5357-C84F-959F-3FD9DADE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80907F-F6F2-494B-96E3-F0E8C973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413A6D-3E6B-8C47-B4A4-03D22502E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A6F4C4-D155-464C-AF6E-4B6D517C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77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11414-3D41-FC49-A959-483EB378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9AC578-989A-1442-8E48-5D1069772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5AA48A-5A42-5B47-9976-409CF6841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47BC85-FA14-1C4A-B93F-3ADE91A22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C9CC47-3459-F343-9CCA-267F83DC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AFAECD-1D2B-7745-9151-3D5DBD7F5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31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E7682B-3546-264F-8782-B92310F7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248AA5-D1C8-D34D-AFCE-1A7862313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0C8B54-AD21-154C-81D4-553750F7D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8D4DE-8D46-E24C-9300-68E36EE62758}" type="datetimeFigureOut">
              <a:rPr kumimoji="1" lang="ko-KR" altLang="en-US" smtClean="0"/>
              <a:t>2022-12-23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B59B5-B162-8C41-896F-605BC0871B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56F66-CBB8-2945-BB14-B3B74B535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45B9C-0D0C-6C4C-BF5C-456F78CFF3F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446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34.64.239.97:8080/" TargetMode="External"/><Relationship Id="rId2" Type="http://schemas.openxmlformats.org/officeDocument/2006/relationships/hyperlink" Target="http://34.64.79.156:300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EC415694-1AEE-B179-E22A-2BCBB05F1DE0}"/>
              </a:ext>
            </a:extLst>
          </p:cNvPr>
          <p:cNvSpPr/>
          <p:nvPr/>
        </p:nvSpPr>
        <p:spPr>
          <a:xfrm>
            <a:off x="-96819" y="0"/>
            <a:ext cx="1228881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5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3F418-AA08-4AA6-998E-C0DE64920E22}"/>
              </a:ext>
            </a:extLst>
          </p:cNvPr>
          <p:cNvSpPr txBox="1"/>
          <p:nvPr/>
        </p:nvSpPr>
        <p:spPr>
          <a:xfrm>
            <a:off x="10275850" y="45317"/>
            <a:ext cx="175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b="1" dirty="0">
                <a:solidFill>
                  <a:srgbClr val="385723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팀명 </a:t>
            </a:r>
            <a:r>
              <a:rPr lang="en-US" altLang="ko-KR" b="1" dirty="0">
                <a:solidFill>
                  <a:srgbClr val="385723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</a:t>
            </a:r>
            <a:r>
              <a:rPr lang="ko-KR" altLang="en-US" b="1" dirty="0">
                <a:solidFill>
                  <a:srgbClr val="385723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마신사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81266A0-8BD4-40F5-35AD-8D6D87861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E09021-0423-DFA0-818E-0805B4EA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" y="45317"/>
            <a:ext cx="2066925" cy="533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A62759-94CA-8944-9AD9-67F1B9BFB084}"/>
              </a:ext>
            </a:extLst>
          </p:cNvPr>
          <p:cNvSpPr txBox="1"/>
          <p:nvPr/>
        </p:nvSpPr>
        <p:spPr>
          <a:xfrm>
            <a:off x="3890408" y="4295567"/>
            <a:ext cx="4411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</a:t>
            </a:r>
            <a:r>
              <a:rPr kumimoji="1" lang="ko-KR" altLang="en-US" sz="2800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마스크 정보제공 사이트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7145DB-AA98-68D6-5362-D124503C58E4}"/>
              </a:ext>
            </a:extLst>
          </p:cNvPr>
          <p:cNvSpPr/>
          <p:nvPr/>
        </p:nvSpPr>
        <p:spPr>
          <a:xfrm rot="10800000">
            <a:off x="2667000" y="4019486"/>
            <a:ext cx="6858000" cy="82613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B541B4-9B76-7902-689A-A51778A1AF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</a:blip>
          <a:srcRect t="11952" b="25999"/>
          <a:stretch/>
        </p:blipFill>
        <p:spPr>
          <a:xfrm>
            <a:off x="3000641" y="2039213"/>
            <a:ext cx="6190718" cy="17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68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46DA670-5AA7-4D4A-BC02-167D4FE139AA}"/>
              </a:ext>
            </a:extLst>
          </p:cNvPr>
          <p:cNvSpPr txBox="1"/>
          <p:nvPr/>
        </p:nvSpPr>
        <p:spPr>
          <a:xfrm>
            <a:off x="0" y="424052"/>
            <a:ext cx="989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BMC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A7E24D-AED5-9E60-83D0-49821B001942}"/>
              </a:ext>
            </a:extLst>
          </p:cNvPr>
          <p:cNvSpPr/>
          <p:nvPr/>
        </p:nvSpPr>
        <p:spPr>
          <a:xfrm rot="10800000">
            <a:off x="0" y="947272"/>
            <a:ext cx="2667000" cy="6939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213EDFD-27D7-D986-52E5-48651E2F4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16556"/>
              </p:ext>
            </p:extLst>
          </p:nvPr>
        </p:nvGraphicFramePr>
        <p:xfrm>
          <a:off x="1333500" y="1329717"/>
          <a:ext cx="9864080" cy="498746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972816">
                  <a:extLst>
                    <a:ext uri="{9D8B030D-6E8A-4147-A177-3AD203B41FA5}">
                      <a16:colId xmlns:a16="http://schemas.microsoft.com/office/drawing/2014/main" val="2831526243"/>
                    </a:ext>
                  </a:extLst>
                </a:gridCol>
                <a:gridCol w="1972816">
                  <a:extLst>
                    <a:ext uri="{9D8B030D-6E8A-4147-A177-3AD203B41FA5}">
                      <a16:colId xmlns:a16="http://schemas.microsoft.com/office/drawing/2014/main" val="885149722"/>
                    </a:ext>
                  </a:extLst>
                </a:gridCol>
                <a:gridCol w="1972816">
                  <a:extLst>
                    <a:ext uri="{9D8B030D-6E8A-4147-A177-3AD203B41FA5}">
                      <a16:colId xmlns:a16="http://schemas.microsoft.com/office/drawing/2014/main" val="1977390648"/>
                    </a:ext>
                  </a:extLst>
                </a:gridCol>
                <a:gridCol w="1972816">
                  <a:extLst>
                    <a:ext uri="{9D8B030D-6E8A-4147-A177-3AD203B41FA5}">
                      <a16:colId xmlns:a16="http://schemas.microsoft.com/office/drawing/2014/main" val="3324429258"/>
                    </a:ext>
                  </a:extLst>
                </a:gridCol>
                <a:gridCol w="1972816">
                  <a:extLst>
                    <a:ext uri="{9D8B030D-6E8A-4147-A177-3AD203B41FA5}">
                      <a16:colId xmlns:a16="http://schemas.microsoft.com/office/drawing/2014/main" val="1531334685"/>
                    </a:ext>
                  </a:extLst>
                </a:gridCol>
              </a:tblGrid>
              <a:tr h="2493732">
                <a:tc rowSpan="2">
                  <a:txBody>
                    <a:bodyPr/>
                    <a:lstStyle/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KEY PARTNER</a:t>
                      </a:r>
                    </a:p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</a:t>
                      </a:r>
                      <a:endParaRPr lang="ko-KR" altLang="en-US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EE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KEY ACTIVITY</a:t>
                      </a:r>
                    </a:p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ML</a:t>
                      </a:r>
                      <a:r>
                        <a:rPr lang="ko-KR" altLang="en-US" sz="1400" b="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을 활용한 리뷰 분석 통계 제공</a:t>
                      </a:r>
                      <a:endParaRPr lang="en-US" altLang="ko-KR" sz="1400" b="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="0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0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마스크 카테고리별 비교 및 구매링크를 통한 구매처 연결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EE6C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VALUE PROPOSITION</a:t>
                      </a:r>
                    </a:p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마스크의 상세정보 및 평점 제공</a:t>
                      </a: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리뷰를 일일이 찾아봐야 하는 불편함 및 귀찮음 해소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EE6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CUSTOMER RELATIONSHIP</a:t>
                      </a:r>
                    </a:p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</a:t>
                      </a:r>
                      <a:endParaRPr lang="ko-KR" altLang="en-US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EE6C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CUSTOMER SEGMENT</a:t>
                      </a:r>
                    </a:p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마스크 구매 시에 상세정보가 필요한 사람</a:t>
                      </a: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보통사람들과 얼굴크기가 다른 사람</a:t>
                      </a: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피부가 예민한 사람</a:t>
                      </a: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가족 등 여러 사람의 마스크를 구매하는 사람</a:t>
                      </a: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 </a:t>
                      </a:r>
                      <a:r>
                        <a:rPr lang="ko-KR" altLang="en-US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급하게 마스크가 필요하여 리뷰 볼 시간이 없는 사람</a:t>
                      </a: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EE6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52336"/>
                  </a:ext>
                </a:extLst>
              </a:tr>
              <a:tr h="24937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KEY RESOURCE</a:t>
                      </a:r>
                    </a:p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시중에 존재하는 마스크 회사의 마스크 정보</a:t>
                      </a: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해당 마스크를 사용한 구매자의 리뷰 데이터</a:t>
                      </a: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EE6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CHANNELS</a:t>
                      </a:r>
                    </a:p>
                    <a:p>
                      <a:pPr latinLnBrk="1"/>
                      <a:endParaRPr lang="en-US" altLang="ko-KR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- </a:t>
                      </a:r>
                      <a:r>
                        <a:rPr lang="ko-KR" altLang="en-US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웹사이트 </a:t>
                      </a:r>
                      <a:r>
                        <a:rPr lang="en-US" altLang="ko-KR" sz="1400" b="1" dirty="0"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</a:rPr>
                        <a:t>(MASINSA)</a:t>
                      </a:r>
                      <a:endParaRPr lang="ko-KR" altLang="en-US" sz="1400" b="1" dirty="0"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CEE6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5090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E0A6E1C-D153-E6D5-49EA-6EE1D6827E4E}"/>
              </a:ext>
            </a:extLst>
          </p:cNvPr>
          <p:cNvSpPr/>
          <p:nvPr/>
        </p:nvSpPr>
        <p:spPr>
          <a:xfrm>
            <a:off x="5179554" y="1305322"/>
            <a:ext cx="2154057" cy="2518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46DA670-5AA7-4D4A-BC02-167D4FE139AA}"/>
              </a:ext>
            </a:extLst>
          </p:cNvPr>
          <p:cNvSpPr txBox="1"/>
          <p:nvPr/>
        </p:nvSpPr>
        <p:spPr>
          <a:xfrm>
            <a:off x="76612" y="4240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유저스토리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185824-507F-91B5-CAE4-0D00555D7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7" y="1539892"/>
            <a:ext cx="4033173" cy="4177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8FF4F6-16E5-8166-30F6-126B5E235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437" y="1539892"/>
            <a:ext cx="3808558" cy="41777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4AB611F-70A2-2891-D632-C79996E6D595}"/>
              </a:ext>
            </a:extLst>
          </p:cNvPr>
          <p:cNvSpPr/>
          <p:nvPr/>
        </p:nvSpPr>
        <p:spPr>
          <a:xfrm rot="10800000">
            <a:off x="0" y="947272"/>
            <a:ext cx="2667000" cy="6939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C1E589-F863-0397-431B-FA63B59E144A}"/>
              </a:ext>
            </a:extLst>
          </p:cNvPr>
          <p:cNvSpPr txBox="1"/>
          <p:nvPr/>
        </p:nvSpPr>
        <p:spPr>
          <a:xfrm>
            <a:off x="8889327" y="2645965"/>
            <a:ext cx="3206528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회원가입을 하게 되는 경우 및 이미 회원인 경우를 구분하여 구성</a:t>
            </a:r>
            <a:endParaRPr kumimoji="1"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각 컴포넌트 별로 모아 </a:t>
            </a:r>
            <a:r>
              <a:rPr kumimoji="1" lang="en-US" altLang="ko-KR" sz="1600" dirty="0">
                <a:solidFill>
                  <a:schemeClr val="accent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Golden Path </a:t>
            </a:r>
            <a:r>
              <a:rPr kumimoji="1" lang="ko-KR" altLang="en-US" sz="1600" dirty="0">
                <a:solidFill>
                  <a:schemeClr val="accent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와 </a:t>
            </a:r>
            <a:r>
              <a:rPr kumimoji="1" lang="en-US" altLang="ko-KR" sz="1600" dirty="0">
                <a:solidFill>
                  <a:schemeClr val="accent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Error </a:t>
            </a:r>
            <a:r>
              <a:rPr kumimoji="1" lang="ko-KR" altLang="en-US" sz="1600" dirty="0">
                <a:solidFill>
                  <a:schemeClr val="accent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정리</a:t>
            </a:r>
            <a:endParaRPr kumimoji="1" lang="en-US" altLang="ko-KR" sz="1600" dirty="0">
              <a:solidFill>
                <a:schemeClr val="accent2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7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46DA670-5AA7-4D4A-BC02-167D4FE139AA}"/>
              </a:ext>
            </a:extLst>
          </p:cNvPr>
          <p:cNvSpPr txBox="1"/>
          <p:nvPr/>
        </p:nvSpPr>
        <p:spPr>
          <a:xfrm>
            <a:off x="77132" y="349248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7665B8-6818-6A6D-BF5A-14CF047A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0" y="1872457"/>
            <a:ext cx="2781563" cy="36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F6C90F-9A81-7704-FD5B-3C531720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136" y="1872457"/>
            <a:ext cx="2781563" cy="360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DC808BA-2694-31EB-9BBD-0E0EFD1C8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716" y="1872457"/>
            <a:ext cx="2781563" cy="36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A20223-C0D0-BFD3-6966-4A047DCD6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107" y="1872457"/>
            <a:ext cx="2781562" cy="360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9B5047-F1F5-499C-E5C4-5FC05D786185}"/>
              </a:ext>
            </a:extLst>
          </p:cNvPr>
          <p:cNvSpPr/>
          <p:nvPr/>
        </p:nvSpPr>
        <p:spPr>
          <a:xfrm rot="10800000">
            <a:off x="0" y="947271"/>
            <a:ext cx="3968318" cy="6940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97C97-8852-1A06-17A9-EB98DFB5CFFD}"/>
              </a:ext>
            </a:extLst>
          </p:cNvPr>
          <p:cNvSpPr txBox="1"/>
          <p:nvPr/>
        </p:nvSpPr>
        <p:spPr>
          <a:xfrm>
            <a:off x="553793" y="5368519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</a:t>
            </a:r>
            <a:r>
              <a:rPr lang="ko-KR" altLang="en-US" sz="16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메인화면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F6676-EE01-1795-2238-91130ED62993}"/>
              </a:ext>
            </a:extLst>
          </p:cNvPr>
          <p:cNvSpPr txBox="1"/>
          <p:nvPr/>
        </p:nvSpPr>
        <p:spPr>
          <a:xfrm>
            <a:off x="3652099" y="5368519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상품목록화면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CA59E-37F6-B89E-9E2B-CE0A7ACE2B87}"/>
              </a:ext>
            </a:extLst>
          </p:cNvPr>
          <p:cNvSpPr txBox="1"/>
          <p:nvPr/>
        </p:nvSpPr>
        <p:spPr>
          <a:xfrm>
            <a:off x="6732651" y="5368519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상품상세화면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5E800-16CC-576E-099E-5A220B5435C2}"/>
              </a:ext>
            </a:extLst>
          </p:cNvPr>
          <p:cNvSpPr txBox="1"/>
          <p:nvPr/>
        </p:nvSpPr>
        <p:spPr>
          <a:xfrm>
            <a:off x="9591261" y="5368519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마이페이지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5100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46DA670-5AA7-4D4A-BC02-167D4FE139AA}"/>
              </a:ext>
            </a:extLst>
          </p:cNvPr>
          <p:cNvSpPr txBox="1"/>
          <p:nvPr/>
        </p:nvSpPr>
        <p:spPr>
          <a:xfrm>
            <a:off x="55281" y="392213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설계 및 정의서 작성</a:t>
            </a: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742E64A-259D-10ED-1613-1B077580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57" y="1224204"/>
            <a:ext cx="4436820" cy="245938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36306F4-DCED-DC6E-154B-9EE7DC07A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57" y="3891125"/>
            <a:ext cx="4436820" cy="27829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469BA3-CAEB-0287-B7A8-37876C4FC35C}"/>
              </a:ext>
            </a:extLst>
          </p:cNvPr>
          <p:cNvSpPr/>
          <p:nvPr/>
        </p:nvSpPr>
        <p:spPr>
          <a:xfrm rot="10800000" flipV="1">
            <a:off x="0" y="901552"/>
            <a:ext cx="4436820" cy="4571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3E8030-5FE9-2088-F0F5-C051DBC3E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1" t="10462" r="616" b="8080"/>
          <a:stretch/>
        </p:blipFill>
        <p:spPr>
          <a:xfrm>
            <a:off x="5018995" y="1926641"/>
            <a:ext cx="6965860" cy="335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5274E0-18C2-DCD1-3389-AE21C3692CD2}"/>
              </a:ext>
            </a:extLst>
          </p:cNvPr>
          <p:cNvSpPr txBox="1"/>
          <p:nvPr/>
        </p:nvSpPr>
        <p:spPr>
          <a:xfrm>
            <a:off x="7521775" y="5448418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기능 정의서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5935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AC8F2-2215-DCC8-A8B6-4EFA87F027B7}"/>
              </a:ext>
            </a:extLst>
          </p:cNvPr>
          <p:cNvSpPr txBox="1"/>
          <p:nvPr/>
        </p:nvSpPr>
        <p:spPr>
          <a:xfrm>
            <a:off x="63762" y="34527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DE575F-F7DE-2F1A-CA87-0176680A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58" y="1204824"/>
            <a:ext cx="9587884" cy="51633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0760663-C289-9C08-19B1-2D66379C1EB8}"/>
              </a:ext>
            </a:extLst>
          </p:cNvPr>
          <p:cNvSpPr/>
          <p:nvPr/>
        </p:nvSpPr>
        <p:spPr>
          <a:xfrm rot="10800000" flipV="1">
            <a:off x="0" y="901552"/>
            <a:ext cx="2246050" cy="4571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25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46DA670-5AA7-4D4A-BC02-167D4FE139AA}"/>
              </a:ext>
            </a:extLst>
          </p:cNvPr>
          <p:cNvSpPr txBox="1"/>
          <p:nvPr/>
        </p:nvSpPr>
        <p:spPr>
          <a:xfrm>
            <a:off x="0" y="375217"/>
            <a:ext cx="2100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명세서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51F70B-F71B-09A8-CD9C-DEED2822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93" y="1279365"/>
            <a:ext cx="11323902" cy="504908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A91400B-5872-2A53-A6FC-BC5B02A1B84E}"/>
              </a:ext>
            </a:extLst>
          </p:cNvPr>
          <p:cNvSpPr/>
          <p:nvPr/>
        </p:nvSpPr>
        <p:spPr>
          <a:xfrm rot="10800000" flipV="1">
            <a:off x="0" y="901552"/>
            <a:ext cx="2246050" cy="4571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4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3ED1B59-6BF9-E04E-9ECF-403ED853DDCA}"/>
              </a:ext>
            </a:extLst>
          </p:cNvPr>
          <p:cNvSpPr/>
          <p:nvPr/>
        </p:nvSpPr>
        <p:spPr>
          <a:xfrm>
            <a:off x="-96819" y="0"/>
            <a:ext cx="1228881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kumimoji="1" lang="ko-KR" altLang="en-US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</a:t>
            </a:r>
            <a:r>
              <a:rPr kumimoji="1" lang="en-US" altLang="ko-KR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kumimoji="1" lang="ko-KR" altLang="en-US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기술구현</a:t>
            </a:r>
            <a:r>
              <a:rPr kumimoji="1" lang="en-US" altLang="ko-KR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kumimoji="1" lang="ko-KR" altLang="en-US" sz="5500" b="1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922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C38B79-50AB-16B6-15A1-DB762FC0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6576" y="1257933"/>
            <a:ext cx="11158848" cy="4820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43B4DD-34D3-D252-8D45-73D461F7C7E9}"/>
              </a:ext>
            </a:extLst>
          </p:cNvPr>
          <p:cNvSpPr txBox="1"/>
          <p:nvPr/>
        </p:nvSpPr>
        <p:spPr>
          <a:xfrm>
            <a:off x="0" y="37521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 스택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F7D955-EAB6-77F3-5132-5BCF0E56DB77}"/>
              </a:ext>
            </a:extLst>
          </p:cNvPr>
          <p:cNvSpPr/>
          <p:nvPr/>
        </p:nvSpPr>
        <p:spPr>
          <a:xfrm rot="10800000" flipV="1">
            <a:off x="0" y="901552"/>
            <a:ext cx="2246050" cy="4571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88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AC8F2-2215-DCC8-A8B6-4EFA87F027B7}"/>
              </a:ext>
            </a:extLst>
          </p:cNvPr>
          <p:cNvSpPr txBox="1"/>
          <p:nvPr/>
        </p:nvSpPr>
        <p:spPr>
          <a:xfrm>
            <a:off x="0" y="376911"/>
            <a:ext cx="4387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소프트웨어 </a:t>
            </a:r>
            <a:r>
              <a:rPr kumimoji="1" lang="ko-KR" altLang="en-US" sz="2800" b="1" dirty="0" err="1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아키텍쳐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C3C70E-877D-B852-4DAD-E8013DBC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51" y="1364051"/>
            <a:ext cx="10138298" cy="48783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5B44A0C-A96F-DB25-A541-59E6ADA103B3}"/>
              </a:ext>
            </a:extLst>
          </p:cNvPr>
          <p:cNvSpPr/>
          <p:nvPr/>
        </p:nvSpPr>
        <p:spPr>
          <a:xfrm rot="10800000" flipV="1">
            <a:off x="-2" y="901552"/>
            <a:ext cx="4509857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007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AC8F2-2215-DCC8-A8B6-4EFA87F027B7}"/>
              </a:ext>
            </a:extLst>
          </p:cNvPr>
          <p:cNvSpPr txBox="1"/>
          <p:nvPr/>
        </p:nvSpPr>
        <p:spPr>
          <a:xfrm>
            <a:off x="0" y="383284"/>
            <a:ext cx="3361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BACKEND :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구조설계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D7431B-67C6-7613-038E-3EED1900FC02}"/>
              </a:ext>
            </a:extLst>
          </p:cNvPr>
          <p:cNvSpPr/>
          <p:nvPr/>
        </p:nvSpPr>
        <p:spPr>
          <a:xfrm>
            <a:off x="4608822" y="2863715"/>
            <a:ext cx="1215107" cy="8113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64AA05-E823-231A-5774-8270DADCF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42" y="2290164"/>
            <a:ext cx="1818150" cy="310527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A79F4C-4925-CE81-D8BC-2BC3964839F9}"/>
              </a:ext>
            </a:extLst>
          </p:cNvPr>
          <p:cNvSpPr/>
          <p:nvPr/>
        </p:nvSpPr>
        <p:spPr>
          <a:xfrm>
            <a:off x="6746138" y="1550011"/>
            <a:ext cx="1449991" cy="3313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127BE9-D537-DD89-FC61-DE13F6ACED7C}"/>
              </a:ext>
            </a:extLst>
          </p:cNvPr>
          <p:cNvSpPr/>
          <p:nvPr/>
        </p:nvSpPr>
        <p:spPr>
          <a:xfrm>
            <a:off x="6781111" y="2866091"/>
            <a:ext cx="1380046" cy="811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serviceimpl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9CC027-176A-2C14-1A91-AD85E8B89D88}"/>
              </a:ext>
            </a:extLst>
          </p:cNvPr>
          <p:cNvSpPr/>
          <p:nvPr/>
        </p:nvSpPr>
        <p:spPr>
          <a:xfrm>
            <a:off x="8911318" y="2085738"/>
            <a:ext cx="1323359" cy="6971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Repository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(JPA)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667784-2B98-7336-DCC7-1B28F97948C4}"/>
              </a:ext>
            </a:extLst>
          </p:cNvPr>
          <p:cNvSpPr/>
          <p:nvPr/>
        </p:nvSpPr>
        <p:spPr>
          <a:xfrm>
            <a:off x="1846680" y="5110237"/>
            <a:ext cx="1215104" cy="413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dto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5ED1C6-81BD-CCE6-913C-15941719B7DA}"/>
              </a:ext>
            </a:extLst>
          </p:cNvPr>
          <p:cNvSpPr/>
          <p:nvPr/>
        </p:nvSpPr>
        <p:spPr>
          <a:xfrm>
            <a:off x="1846680" y="5696071"/>
            <a:ext cx="1215104" cy="413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entity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ABF181-9969-B362-CB91-B2895976CAAB}"/>
              </a:ext>
            </a:extLst>
          </p:cNvPr>
          <p:cNvSpPr/>
          <p:nvPr/>
        </p:nvSpPr>
        <p:spPr>
          <a:xfrm>
            <a:off x="7118944" y="5703162"/>
            <a:ext cx="1215104" cy="413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swagger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FC9089-115B-CA9D-F27D-8FDF825D70C6}"/>
              </a:ext>
            </a:extLst>
          </p:cNvPr>
          <p:cNvSpPr/>
          <p:nvPr/>
        </p:nvSpPr>
        <p:spPr>
          <a:xfrm>
            <a:off x="7095929" y="5090363"/>
            <a:ext cx="1215105" cy="4134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response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EFFE9D4-A1DB-6D36-619B-A09297FE868E}"/>
              </a:ext>
            </a:extLst>
          </p:cNvPr>
          <p:cNvCxnSpPr>
            <a:cxnSpLocks/>
          </p:cNvCxnSpPr>
          <p:nvPr/>
        </p:nvCxnSpPr>
        <p:spPr>
          <a:xfrm>
            <a:off x="5823930" y="3165085"/>
            <a:ext cx="93281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6ED01A5-6B70-0A1A-BCF5-A77C485EC92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8030226" y="2434315"/>
            <a:ext cx="881092" cy="4317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C2E3A26-EB82-70E5-9F45-31238DD17F84}"/>
              </a:ext>
            </a:extLst>
          </p:cNvPr>
          <p:cNvCxnSpPr>
            <a:cxnSpLocks/>
          </p:cNvCxnSpPr>
          <p:nvPr/>
        </p:nvCxnSpPr>
        <p:spPr>
          <a:xfrm>
            <a:off x="8173103" y="3513534"/>
            <a:ext cx="738215" cy="3150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95218B1-30B5-191A-5898-54017F40A67D}"/>
              </a:ext>
            </a:extLst>
          </p:cNvPr>
          <p:cNvCxnSpPr>
            <a:cxnSpLocks/>
          </p:cNvCxnSpPr>
          <p:nvPr/>
        </p:nvCxnSpPr>
        <p:spPr>
          <a:xfrm flipH="1" flipV="1">
            <a:off x="7939000" y="3677486"/>
            <a:ext cx="959092" cy="472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B2D5DB8-57D3-4688-D643-1BDFB6173410}"/>
              </a:ext>
            </a:extLst>
          </p:cNvPr>
          <p:cNvCxnSpPr>
            <a:cxnSpLocks/>
          </p:cNvCxnSpPr>
          <p:nvPr/>
        </p:nvCxnSpPr>
        <p:spPr>
          <a:xfrm flipH="1">
            <a:off x="8173103" y="2662103"/>
            <a:ext cx="738215" cy="3793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00674B5-A5FD-FD05-5F2A-07C42E59EE7A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7471134" y="1881404"/>
            <a:ext cx="0" cy="98468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17F3F2B-2AE2-DEDD-9D92-F16A7BC7DC14}"/>
              </a:ext>
            </a:extLst>
          </p:cNvPr>
          <p:cNvCxnSpPr>
            <a:cxnSpLocks/>
          </p:cNvCxnSpPr>
          <p:nvPr/>
        </p:nvCxnSpPr>
        <p:spPr>
          <a:xfrm flipH="1">
            <a:off x="5823930" y="3469579"/>
            <a:ext cx="9328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순서도: 자기 디스크 52">
            <a:extLst>
              <a:ext uri="{FF2B5EF4-FFF2-40B4-BE49-F238E27FC236}">
                <a16:creationId xmlns:a16="http://schemas.microsoft.com/office/drawing/2014/main" id="{497EDE86-1612-B105-1B9B-E9F5F0A05E47}"/>
              </a:ext>
            </a:extLst>
          </p:cNvPr>
          <p:cNvSpPr/>
          <p:nvPr/>
        </p:nvSpPr>
        <p:spPr>
          <a:xfrm>
            <a:off x="11054995" y="2558030"/>
            <a:ext cx="819380" cy="1340493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76E7C3A-6A4F-D767-07DF-E980ABCFF272}"/>
              </a:ext>
            </a:extLst>
          </p:cNvPr>
          <p:cNvCxnSpPr>
            <a:cxnSpLocks/>
          </p:cNvCxnSpPr>
          <p:nvPr/>
        </p:nvCxnSpPr>
        <p:spPr>
          <a:xfrm>
            <a:off x="10234677" y="2284027"/>
            <a:ext cx="837300" cy="5191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A70A6DC-5113-752A-299C-379FE8F7C111}"/>
              </a:ext>
            </a:extLst>
          </p:cNvPr>
          <p:cNvCxnSpPr>
            <a:cxnSpLocks/>
          </p:cNvCxnSpPr>
          <p:nvPr/>
        </p:nvCxnSpPr>
        <p:spPr>
          <a:xfrm flipH="1" flipV="1">
            <a:off x="10234677" y="2616486"/>
            <a:ext cx="803336" cy="449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421EEF2-933B-5447-112E-B10000CBD95F}"/>
              </a:ext>
            </a:extLst>
          </p:cNvPr>
          <p:cNvCxnSpPr>
            <a:cxnSpLocks/>
          </p:cNvCxnSpPr>
          <p:nvPr/>
        </p:nvCxnSpPr>
        <p:spPr>
          <a:xfrm flipV="1">
            <a:off x="10251659" y="3348160"/>
            <a:ext cx="786354" cy="4287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0E1C331-6F6F-1C73-E314-5E1C9E9F5477}"/>
              </a:ext>
            </a:extLst>
          </p:cNvPr>
          <p:cNvCxnSpPr>
            <a:cxnSpLocks/>
            <a:endCxn id="117" idx="3"/>
          </p:cNvCxnSpPr>
          <p:nvPr/>
        </p:nvCxnSpPr>
        <p:spPr>
          <a:xfrm flipH="1">
            <a:off x="10234677" y="3611996"/>
            <a:ext cx="837300" cy="4480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7E2FF60-2DAD-33CC-39C4-C46EDBB40ED8}"/>
              </a:ext>
            </a:extLst>
          </p:cNvPr>
          <p:cNvSpPr/>
          <p:nvPr/>
        </p:nvSpPr>
        <p:spPr>
          <a:xfrm>
            <a:off x="8911318" y="3711487"/>
            <a:ext cx="1323359" cy="6971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Mapper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(MyBatis)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B7F0254A-0FE1-342E-3468-7146E5F41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24" y="2897735"/>
            <a:ext cx="1267907" cy="714261"/>
          </a:xfrm>
          <a:prstGeom prst="rect">
            <a:avLst/>
          </a:prstGeom>
        </p:spPr>
      </p:pic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589EFED6-7BAE-37C8-F5D6-868D2DE02D3B}"/>
              </a:ext>
            </a:extLst>
          </p:cNvPr>
          <p:cNvCxnSpPr>
            <a:cxnSpLocks/>
          </p:cNvCxnSpPr>
          <p:nvPr/>
        </p:nvCxnSpPr>
        <p:spPr>
          <a:xfrm>
            <a:off x="3676012" y="3165085"/>
            <a:ext cx="932813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6F8FD7B4-010D-EE69-7EF0-98E1560EA6BA}"/>
              </a:ext>
            </a:extLst>
          </p:cNvPr>
          <p:cNvCxnSpPr>
            <a:cxnSpLocks/>
          </p:cNvCxnSpPr>
          <p:nvPr/>
        </p:nvCxnSpPr>
        <p:spPr>
          <a:xfrm flipH="1">
            <a:off x="3676012" y="3469579"/>
            <a:ext cx="9328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130F01E7-1138-173A-BC7D-15A322A7472E}"/>
              </a:ext>
            </a:extLst>
          </p:cNvPr>
          <p:cNvSpPr txBox="1"/>
          <p:nvPr/>
        </p:nvSpPr>
        <p:spPr>
          <a:xfrm>
            <a:off x="3070273" y="5163063"/>
            <a:ext cx="4091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계층간 데이터 전송을 위한 테이블별 객체 관리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B2A53DD-87E3-EDB4-F3D0-09D38D5A1D47}"/>
              </a:ext>
            </a:extLst>
          </p:cNvPr>
          <p:cNvSpPr txBox="1"/>
          <p:nvPr/>
        </p:nvSpPr>
        <p:spPr>
          <a:xfrm>
            <a:off x="3070273" y="5769636"/>
            <a:ext cx="4091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DB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각 테이블과 매핑되는 객체 관리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640E685-2A04-7610-6BAB-0D689DAC4981}"/>
              </a:ext>
            </a:extLst>
          </p:cNvPr>
          <p:cNvSpPr txBox="1"/>
          <p:nvPr/>
        </p:nvSpPr>
        <p:spPr>
          <a:xfrm>
            <a:off x="8470772" y="5769636"/>
            <a:ext cx="4091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Swagger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설정 관리 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C54CC07-7427-E097-F323-7C7CEB690474}"/>
              </a:ext>
            </a:extLst>
          </p:cNvPr>
          <p:cNvSpPr txBox="1"/>
          <p:nvPr/>
        </p:nvSpPr>
        <p:spPr>
          <a:xfrm>
            <a:off x="8411964" y="5143189"/>
            <a:ext cx="4091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responseEntity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생성시 필요한 객체 관리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55" name="그림 15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D5A582F-BFAF-36A1-9661-B5C68796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50" y="1562518"/>
            <a:ext cx="1729473" cy="52322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49F4F7-991B-7933-C8C3-4C9356407837}"/>
              </a:ext>
            </a:extLst>
          </p:cNvPr>
          <p:cNvSpPr/>
          <p:nvPr/>
        </p:nvSpPr>
        <p:spPr>
          <a:xfrm rot="10800000">
            <a:off x="-1" y="947271"/>
            <a:ext cx="3533131" cy="4571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54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FA6A291-2DB3-3A8C-AC74-A4768F84EEDA}"/>
              </a:ext>
            </a:extLst>
          </p:cNvPr>
          <p:cNvGrpSpPr/>
          <p:nvPr/>
        </p:nvGrpSpPr>
        <p:grpSpPr>
          <a:xfrm>
            <a:off x="713167" y="2070390"/>
            <a:ext cx="3122312" cy="3122312"/>
            <a:chOff x="1531881" y="2591989"/>
            <a:chExt cx="1204857" cy="12048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D6A94D8-66B9-AB8E-C9AB-D2BC6451196B}"/>
                </a:ext>
              </a:extLst>
            </p:cNvPr>
            <p:cNvSpPr/>
            <p:nvPr/>
          </p:nvSpPr>
          <p:spPr>
            <a:xfrm>
              <a:off x="1531881" y="2591989"/>
              <a:ext cx="1204857" cy="12048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  <a:endParaRPr kumimoji="1"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AF7276E-0065-49EB-4072-49BCEC34C43D}"/>
                </a:ext>
              </a:extLst>
            </p:cNvPr>
            <p:cNvSpPr/>
            <p:nvPr/>
          </p:nvSpPr>
          <p:spPr>
            <a:xfrm>
              <a:off x="1613835" y="2678649"/>
              <a:ext cx="1040793" cy="104079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1.</a:t>
              </a: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팀 구성 및</a:t>
              </a:r>
              <a:endParaRPr lang="en-US" altLang="ko-KR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일정</a:t>
              </a:r>
              <a:endParaRPr lang="en-US" altLang="ko-KR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FC0C7F-63F7-8CCB-66DC-F2DC472BDA40}"/>
              </a:ext>
            </a:extLst>
          </p:cNvPr>
          <p:cNvGrpSpPr/>
          <p:nvPr/>
        </p:nvGrpSpPr>
        <p:grpSpPr>
          <a:xfrm>
            <a:off x="3199279" y="2070390"/>
            <a:ext cx="3121200" cy="3121200"/>
            <a:chOff x="4339341" y="2439589"/>
            <a:chExt cx="1204857" cy="120485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2B8B665-70E5-0246-9F18-9D4948F47690}"/>
                </a:ext>
              </a:extLst>
            </p:cNvPr>
            <p:cNvSpPr/>
            <p:nvPr/>
          </p:nvSpPr>
          <p:spPr>
            <a:xfrm>
              <a:off x="4339341" y="2439589"/>
              <a:ext cx="1204857" cy="12048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  <a:endParaRPr kumimoji="1"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1659A0C5-7153-4125-B977-98CB5C83FE8C}"/>
                </a:ext>
              </a:extLst>
            </p:cNvPr>
            <p:cNvSpPr/>
            <p:nvPr/>
          </p:nvSpPr>
          <p:spPr>
            <a:xfrm>
              <a:off x="4421295" y="2526249"/>
              <a:ext cx="1040793" cy="104079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2.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프로젝트 기획 </a:t>
              </a:r>
              <a:endParaRPr lang="en-US" altLang="ko-KR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및 설계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72A8EBC-85A9-7193-16EB-826BEA042A12}"/>
              </a:ext>
            </a:extLst>
          </p:cNvPr>
          <p:cNvGrpSpPr/>
          <p:nvPr/>
        </p:nvGrpSpPr>
        <p:grpSpPr>
          <a:xfrm>
            <a:off x="5749386" y="2070390"/>
            <a:ext cx="3121200" cy="3121200"/>
            <a:chOff x="6584323" y="2439589"/>
            <a:chExt cx="1204857" cy="120485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A39FCC3-57EB-6342-9838-2DAD263BFFBD}"/>
                </a:ext>
              </a:extLst>
            </p:cNvPr>
            <p:cNvSpPr/>
            <p:nvPr/>
          </p:nvSpPr>
          <p:spPr>
            <a:xfrm>
              <a:off x="6584323" y="2439589"/>
              <a:ext cx="1204857" cy="12048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kumimoji="1"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E614B4-FE54-4148-81FA-5CAB0689090D}"/>
                </a:ext>
              </a:extLst>
            </p:cNvPr>
            <p:cNvSpPr/>
            <p:nvPr/>
          </p:nvSpPr>
          <p:spPr>
            <a:xfrm>
              <a:off x="6666353" y="2534660"/>
              <a:ext cx="1040793" cy="104079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3.</a:t>
              </a: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개발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(</a:t>
              </a:r>
              <a:r>
                <a:rPr lang="ko-KR" altLang="en-US" sz="20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기술구현</a:t>
              </a:r>
              <a:r>
                <a:rPr lang="en-US" altLang="ko-KR" sz="20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)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E97D4C-0590-5FC5-B286-9DA59B12A117}"/>
              </a:ext>
            </a:extLst>
          </p:cNvPr>
          <p:cNvGrpSpPr/>
          <p:nvPr/>
        </p:nvGrpSpPr>
        <p:grpSpPr>
          <a:xfrm>
            <a:off x="8357633" y="2070390"/>
            <a:ext cx="3121200" cy="3121200"/>
            <a:chOff x="8826172" y="2439589"/>
            <a:chExt cx="1204857" cy="1204857"/>
          </a:xfrm>
          <a:solidFill>
            <a:schemeClr val="accent6">
              <a:lumMod val="75000"/>
            </a:schemeClr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29D5803-C7D0-7649-B85F-C1D3352C871B}"/>
                </a:ext>
              </a:extLst>
            </p:cNvPr>
            <p:cNvSpPr/>
            <p:nvPr/>
          </p:nvSpPr>
          <p:spPr>
            <a:xfrm>
              <a:off x="8826172" y="2439589"/>
              <a:ext cx="1204857" cy="12048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  <a:endParaRPr kumimoji="1"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06A2256-8A17-4B61-9AAA-D356D2BEF358}"/>
                </a:ext>
              </a:extLst>
            </p:cNvPr>
            <p:cNvSpPr/>
            <p:nvPr/>
          </p:nvSpPr>
          <p:spPr>
            <a:xfrm>
              <a:off x="8908205" y="2526249"/>
              <a:ext cx="1040793" cy="104079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4.</a:t>
              </a:r>
            </a:p>
            <a:p>
              <a:pPr algn="ctr"/>
              <a:endParaRPr lang="en-US" altLang="ko-KR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결과 및 시연</a:t>
              </a:r>
              <a:endParaRPr lang="en-US" altLang="ko-KR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88DB379-6F41-6145-9ABE-4F0EBAF19418}"/>
              </a:ext>
            </a:extLst>
          </p:cNvPr>
          <p:cNvSpPr txBox="1"/>
          <p:nvPr/>
        </p:nvSpPr>
        <p:spPr>
          <a:xfrm>
            <a:off x="-1" y="406792"/>
            <a:ext cx="2857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6BF39C-DE0E-7A23-9A05-0B19788A7A08}"/>
              </a:ext>
            </a:extLst>
          </p:cNvPr>
          <p:cNvSpPr/>
          <p:nvPr/>
        </p:nvSpPr>
        <p:spPr>
          <a:xfrm rot="10800000">
            <a:off x="0" y="947272"/>
            <a:ext cx="2667000" cy="6939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58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BB54B9-CAF3-0ED4-ED6A-CDAA0BDA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5" y="1309226"/>
            <a:ext cx="11649876" cy="3800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7E7693-0DE5-96FA-160B-C248803DAC1E}"/>
              </a:ext>
            </a:extLst>
          </p:cNvPr>
          <p:cNvSpPr txBox="1"/>
          <p:nvPr/>
        </p:nvSpPr>
        <p:spPr>
          <a:xfrm>
            <a:off x="0" y="383284"/>
            <a:ext cx="391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BACKEND :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RESTful API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16CED6-1841-485B-C6A7-5CA20A1EF63C}"/>
              </a:ext>
            </a:extLst>
          </p:cNvPr>
          <p:cNvSpPr/>
          <p:nvPr/>
        </p:nvSpPr>
        <p:spPr>
          <a:xfrm rot="10800000">
            <a:off x="-2" y="947270"/>
            <a:ext cx="4181384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98A02-BB2C-C00C-F434-AEF6BC211150}"/>
              </a:ext>
            </a:extLst>
          </p:cNvPr>
          <p:cNvSpPr txBox="1"/>
          <p:nvPr/>
        </p:nvSpPr>
        <p:spPr>
          <a:xfrm>
            <a:off x="681196" y="5332111"/>
            <a:ext cx="10899157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SWAGGER – API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명세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간편하게 </a:t>
            </a:r>
            <a:r>
              <a:rPr lang="en-US" altLang="ko-KR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 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명세서 작성 및 확인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가능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내용이 자동으로 실시간 업데이트 되어 편리함 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87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6C7ED341-3917-C46F-2C01-31028DE1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30" y="1202059"/>
            <a:ext cx="10573900" cy="3862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17639E-5628-327E-50EC-90004F025E93}"/>
              </a:ext>
            </a:extLst>
          </p:cNvPr>
          <p:cNvSpPr txBox="1"/>
          <p:nvPr/>
        </p:nvSpPr>
        <p:spPr>
          <a:xfrm>
            <a:off x="0" y="383284"/>
            <a:ext cx="3271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BACKEND :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Method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A1F897-4266-6100-A824-86AA27FBEE96}"/>
              </a:ext>
            </a:extLst>
          </p:cNvPr>
          <p:cNvSpPr/>
          <p:nvPr/>
        </p:nvSpPr>
        <p:spPr>
          <a:xfrm rot="10800000">
            <a:off x="-2" y="947270"/>
            <a:ext cx="4181384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723F4-A633-B078-6692-3A4F5B7A0684}"/>
              </a:ext>
            </a:extLst>
          </p:cNvPr>
          <p:cNvSpPr txBox="1"/>
          <p:nvPr/>
        </p:nvSpPr>
        <p:spPr>
          <a:xfrm>
            <a:off x="798500" y="5371767"/>
            <a:ext cx="4561120" cy="787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</a:t>
            </a:r>
            <a:r>
              <a:rPr lang="en-US" altLang="ko-KR" sz="16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MyBatis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JPA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보다 간편하게 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동적 쿼리 작성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 가능하여 사용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5E8B5-8477-4D8F-4D69-6C8F74566063}"/>
              </a:ext>
            </a:extLst>
          </p:cNvPr>
          <p:cNvSpPr txBox="1"/>
          <p:nvPr/>
        </p:nvSpPr>
        <p:spPr>
          <a:xfrm>
            <a:off x="6673061" y="5187101"/>
            <a:ext cx="4512774" cy="1157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&lt;JPA&gt;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쿼리를 일일이 작성할 필요가 없으며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가독성이 좋음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프로젝트의 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기본 </a:t>
            </a:r>
            <a:r>
              <a:rPr lang="en-US" altLang="ko-KR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interface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 사용</a:t>
            </a:r>
            <a:endParaRPr lang="en-US" altLang="ko-KR" sz="1600" dirty="0">
              <a:solidFill>
                <a:schemeClr val="accent2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78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4F0DBC-5D1A-A16B-D232-0B199AFD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77" y="1359064"/>
            <a:ext cx="3393278" cy="441578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F6EEC8-09CD-4D1C-2EA9-BB998CB91607}"/>
              </a:ext>
            </a:extLst>
          </p:cNvPr>
          <p:cNvSpPr/>
          <p:nvPr/>
        </p:nvSpPr>
        <p:spPr>
          <a:xfrm rot="10800000">
            <a:off x="-2" y="947270"/>
            <a:ext cx="4181384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0DE72-AB91-8878-343C-1422CB40D3D6}"/>
              </a:ext>
            </a:extLst>
          </p:cNvPr>
          <p:cNvSpPr txBox="1"/>
          <p:nvPr/>
        </p:nvSpPr>
        <p:spPr>
          <a:xfrm>
            <a:off x="0" y="383284"/>
            <a:ext cx="3582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FRONTEND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1DB1A0B-00FE-C2AE-19BB-37483DA5AED4}"/>
              </a:ext>
            </a:extLst>
          </p:cNvPr>
          <p:cNvSpPr/>
          <p:nvPr/>
        </p:nvSpPr>
        <p:spPr>
          <a:xfrm>
            <a:off x="5113352" y="3108865"/>
            <a:ext cx="473071" cy="30104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26FB47-C108-2EC5-1B36-9EE157538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02" y="1345504"/>
            <a:ext cx="5460176" cy="352672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B66DC-43D0-3185-9E74-776D7B85EF11}"/>
              </a:ext>
            </a:extLst>
          </p:cNvPr>
          <p:cNvSpPr txBox="1"/>
          <p:nvPr/>
        </p:nvSpPr>
        <p:spPr>
          <a:xfrm>
            <a:off x="1719666" y="5907105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Figma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C1E401-2F12-7682-A5FE-2871221460F6}"/>
              </a:ext>
            </a:extLst>
          </p:cNvPr>
          <p:cNvSpPr txBox="1"/>
          <p:nvPr/>
        </p:nvSpPr>
        <p:spPr>
          <a:xfrm>
            <a:off x="7876595" y="5062910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React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9810F-3FCD-41D7-F183-76E2A6D4791A}"/>
              </a:ext>
            </a:extLst>
          </p:cNvPr>
          <p:cNvSpPr txBox="1"/>
          <p:nvPr/>
        </p:nvSpPr>
        <p:spPr>
          <a:xfrm>
            <a:off x="5530383" y="5592149"/>
            <a:ext cx="6457414" cy="787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Figma :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프레임 단위 템플릿을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제공하여 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아이디어를 구체화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하기 편리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React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: 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웹 사이트 구조화가 용이하며</a:t>
            </a:r>
            <a:r>
              <a:rPr lang="en-US" altLang="ko-KR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컴포넌트단위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 구별하여 개발</a:t>
            </a:r>
          </a:p>
        </p:txBody>
      </p:sp>
    </p:spTree>
    <p:extLst>
      <p:ext uri="{BB962C8B-B14F-4D97-AF65-F5344CB8AC3E}">
        <p14:creationId xmlns:p14="http://schemas.microsoft.com/office/powerpoint/2010/main" val="201680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EAF1148-C707-4BD8-8325-809A503F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17" y="1318715"/>
            <a:ext cx="3560942" cy="448365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9F6EEC8-09CD-4D1C-2EA9-BB998CB91607}"/>
              </a:ext>
            </a:extLst>
          </p:cNvPr>
          <p:cNvSpPr/>
          <p:nvPr/>
        </p:nvSpPr>
        <p:spPr>
          <a:xfrm rot="10800000">
            <a:off x="-2" y="947270"/>
            <a:ext cx="4181384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0DE72-AB91-8878-343C-1422CB40D3D6}"/>
              </a:ext>
            </a:extLst>
          </p:cNvPr>
          <p:cNvSpPr txBox="1"/>
          <p:nvPr/>
        </p:nvSpPr>
        <p:spPr>
          <a:xfrm>
            <a:off x="0" y="383284"/>
            <a:ext cx="3582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FRONTEND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CCF906-005C-13E8-B650-3D9EA5E92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46" y="1448451"/>
            <a:ext cx="5509637" cy="36218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E7B09E-B4D6-9CAB-A973-778D4F93C4F5}"/>
              </a:ext>
            </a:extLst>
          </p:cNvPr>
          <p:cNvSpPr txBox="1"/>
          <p:nvPr/>
        </p:nvSpPr>
        <p:spPr>
          <a:xfrm>
            <a:off x="1666938" y="5889350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Figma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1C77E-6778-5ECD-AD6F-535E6A25C907}"/>
              </a:ext>
            </a:extLst>
          </p:cNvPr>
          <p:cNvSpPr txBox="1"/>
          <p:nvPr/>
        </p:nvSpPr>
        <p:spPr>
          <a:xfrm>
            <a:off x="7590414" y="5240272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React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95A8817-9560-A4DE-E986-DC2F115B54C7}"/>
              </a:ext>
            </a:extLst>
          </p:cNvPr>
          <p:cNvSpPr/>
          <p:nvPr/>
        </p:nvSpPr>
        <p:spPr>
          <a:xfrm>
            <a:off x="5113352" y="3108865"/>
            <a:ext cx="473071" cy="30104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45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F59322-F2F7-E7A1-0A73-B4E03932F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383"/>
          <a:stretch/>
        </p:blipFill>
        <p:spPr>
          <a:xfrm>
            <a:off x="279908" y="1255161"/>
            <a:ext cx="2429082" cy="521955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AE4081-33B1-DED1-3C70-BFC70FF8F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475"/>
          <a:stretch/>
        </p:blipFill>
        <p:spPr>
          <a:xfrm>
            <a:off x="3028358" y="1255161"/>
            <a:ext cx="2356399" cy="397568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DA86A8-32CB-27FE-99DE-B86C9A773CAD}"/>
              </a:ext>
            </a:extLst>
          </p:cNvPr>
          <p:cNvSpPr/>
          <p:nvPr/>
        </p:nvSpPr>
        <p:spPr>
          <a:xfrm rot="10800000">
            <a:off x="-2" y="947270"/>
            <a:ext cx="4181384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B34F2-60CC-D18A-5E9A-C97789A223C2}"/>
              </a:ext>
            </a:extLst>
          </p:cNvPr>
          <p:cNvSpPr txBox="1"/>
          <p:nvPr/>
        </p:nvSpPr>
        <p:spPr>
          <a:xfrm>
            <a:off x="0" y="383284"/>
            <a:ext cx="3582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FRONTEND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26EE88-42AE-7BC4-E40F-6A7F0557BE62}"/>
              </a:ext>
            </a:extLst>
          </p:cNvPr>
          <p:cNvSpPr txBox="1"/>
          <p:nvPr/>
        </p:nvSpPr>
        <p:spPr>
          <a:xfrm>
            <a:off x="3226407" y="5572177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Figma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AA224-057C-CCA2-615A-DA9F4571D8DE}"/>
              </a:ext>
            </a:extLst>
          </p:cNvPr>
          <p:cNvSpPr txBox="1"/>
          <p:nvPr/>
        </p:nvSpPr>
        <p:spPr>
          <a:xfrm>
            <a:off x="7947856" y="6098719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React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1BD3ED-C30C-9D8B-6209-90AC74652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586" y="261402"/>
            <a:ext cx="4530505" cy="29713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0BEA11F-7490-A035-E0E9-2A665BD52D52}"/>
              </a:ext>
            </a:extLst>
          </p:cNvPr>
          <p:cNvSpPr/>
          <p:nvPr/>
        </p:nvSpPr>
        <p:spPr>
          <a:xfrm>
            <a:off x="5700136" y="2958342"/>
            <a:ext cx="473071" cy="30104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C651B1-4432-32E6-6446-B714A4272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586" y="3441522"/>
            <a:ext cx="4530505" cy="25224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8228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7EBDC87-83A3-05CF-3924-B7E8DCCC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07" y="1806944"/>
            <a:ext cx="4680000" cy="33279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DA86A8-32CB-27FE-99DE-B86C9A773CAD}"/>
              </a:ext>
            </a:extLst>
          </p:cNvPr>
          <p:cNvSpPr/>
          <p:nvPr/>
        </p:nvSpPr>
        <p:spPr>
          <a:xfrm rot="10800000">
            <a:off x="-2" y="947270"/>
            <a:ext cx="4181384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9B34F2-60CC-D18A-5E9A-C97789A223C2}"/>
              </a:ext>
            </a:extLst>
          </p:cNvPr>
          <p:cNvSpPr txBox="1"/>
          <p:nvPr/>
        </p:nvSpPr>
        <p:spPr>
          <a:xfrm>
            <a:off x="0" y="383284"/>
            <a:ext cx="3582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FRONTEND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8E8FA-E2BD-2D0A-54F6-C2CC0C2C5A7E}"/>
              </a:ext>
            </a:extLst>
          </p:cNvPr>
          <p:cNvSpPr txBox="1"/>
          <p:nvPr/>
        </p:nvSpPr>
        <p:spPr>
          <a:xfrm>
            <a:off x="1907457" y="5206868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Figma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B1F6A-F916-16D2-8AF0-A1E6273AB380}"/>
              </a:ext>
            </a:extLst>
          </p:cNvPr>
          <p:cNvSpPr txBox="1"/>
          <p:nvPr/>
        </p:nvSpPr>
        <p:spPr>
          <a:xfrm>
            <a:off x="8258575" y="5260735"/>
            <a:ext cx="19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&lt; React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&gt;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D05D58A-D12C-4849-422E-A0AA126A3B26}"/>
              </a:ext>
            </a:extLst>
          </p:cNvPr>
          <p:cNvSpPr/>
          <p:nvPr/>
        </p:nvSpPr>
        <p:spPr>
          <a:xfrm>
            <a:off x="5646119" y="3316099"/>
            <a:ext cx="473071" cy="30104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BCC29-F84B-3BBC-C4BA-D904A317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142" y="1846622"/>
            <a:ext cx="5082973" cy="32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3567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94E75D7-B89F-536C-4782-19C05A62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91" y="1684851"/>
            <a:ext cx="4307519" cy="3488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AB31519-9EBA-3962-86F3-C9DE42138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64" y="1192338"/>
            <a:ext cx="3482388" cy="3952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9C7220-D545-7616-0333-23F10C9D873D}"/>
              </a:ext>
            </a:extLst>
          </p:cNvPr>
          <p:cNvSpPr/>
          <p:nvPr/>
        </p:nvSpPr>
        <p:spPr>
          <a:xfrm rot="10800000">
            <a:off x="-2" y="947270"/>
            <a:ext cx="4181384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614B2-11B1-1AF9-2625-8CDB54B7B3F2}"/>
              </a:ext>
            </a:extLst>
          </p:cNvPr>
          <p:cNvSpPr txBox="1"/>
          <p:nvPr/>
        </p:nvSpPr>
        <p:spPr>
          <a:xfrm>
            <a:off x="0" y="383284"/>
            <a:ext cx="2731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FRONTEND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968A5-8939-F85D-C730-9167B4C3D122}"/>
              </a:ext>
            </a:extLst>
          </p:cNvPr>
          <p:cNvSpPr txBox="1"/>
          <p:nvPr/>
        </p:nvSpPr>
        <p:spPr>
          <a:xfrm>
            <a:off x="2874148" y="5910731"/>
            <a:ext cx="753935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RESTful API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 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axios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통하여 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응답데이터를</a:t>
            </a:r>
            <a:r>
              <a:rPr lang="en-US" altLang="ko-KR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JSON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형태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 수신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652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764F7A-00C5-713D-E94E-91B4EC5FC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375" y="2016042"/>
            <a:ext cx="4789819" cy="2355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E48981-1E8E-D50D-1231-4D63006A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60" y="1804644"/>
            <a:ext cx="4254524" cy="2778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2B601-B7A5-0500-6CF4-E727D5B053F1}"/>
              </a:ext>
            </a:extLst>
          </p:cNvPr>
          <p:cNvSpPr txBox="1"/>
          <p:nvPr/>
        </p:nvSpPr>
        <p:spPr>
          <a:xfrm>
            <a:off x="1871758" y="5575661"/>
            <a:ext cx="823103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마스크 리뷰 데이터를 차트로 보여주기 위해 </a:t>
            </a:r>
            <a:r>
              <a:rPr lang="en-US" altLang="ko-KR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Chart.js 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라이브러리 사용하여 시각화</a:t>
            </a:r>
            <a:endParaRPr lang="en-US" altLang="ko-KR" dirty="0">
              <a:solidFill>
                <a:schemeClr val="accent2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F104221-B109-A2F3-79C0-32D077DE8DAF}"/>
              </a:ext>
            </a:extLst>
          </p:cNvPr>
          <p:cNvSpPr/>
          <p:nvPr/>
        </p:nvSpPr>
        <p:spPr>
          <a:xfrm>
            <a:off x="5646119" y="2892830"/>
            <a:ext cx="473071" cy="30104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2EA940-07F0-36A2-92F4-5B2936FED54B}"/>
              </a:ext>
            </a:extLst>
          </p:cNvPr>
          <p:cNvSpPr/>
          <p:nvPr/>
        </p:nvSpPr>
        <p:spPr>
          <a:xfrm rot="10800000">
            <a:off x="-2" y="947270"/>
            <a:ext cx="4181384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DFC0CB-F299-8398-487F-C9A5AE15C70F}"/>
              </a:ext>
            </a:extLst>
          </p:cNvPr>
          <p:cNvSpPr txBox="1"/>
          <p:nvPr/>
        </p:nvSpPr>
        <p:spPr>
          <a:xfrm>
            <a:off x="0" y="383284"/>
            <a:ext cx="3439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FRONTEND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Chart.js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9231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AE5C08-C3B7-10EF-EF38-5DBB190B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48" y="1239692"/>
            <a:ext cx="3870133" cy="37924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94E9D7-803A-DCA6-8D36-6A186DD6C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048" y="1288243"/>
            <a:ext cx="1661878" cy="379249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5012D1-F386-EBF2-F829-AC888EF1DE80}"/>
              </a:ext>
            </a:extLst>
          </p:cNvPr>
          <p:cNvSpPr/>
          <p:nvPr/>
        </p:nvSpPr>
        <p:spPr>
          <a:xfrm rot="10800000">
            <a:off x="-3" y="947269"/>
            <a:ext cx="4385571" cy="45721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62079-AA4D-F724-B2EC-4F8822046F17}"/>
              </a:ext>
            </a:extLst>
          </p:cNvPr>
          <p:cNvSpPr txBox="1"/>
          <p:nvPr/>
        </p:nvSpPr>
        <p:spPr>
          <a:xfrm>
            <a:off x="0" y="383284"/>
            <a:ext cx="4195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FRONTEND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최근 본 상품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C14BB33-1910-9FF9-1307-C94835F5148B}"/>
              </a:ext>
            </a:extLst>
          </p:cNvPr>
          <p:cNvSpPr/>
          <p:nvPr/>
        </p:nvSpPr>
        <p:spPr>
          <a:xfrm>
            <a:off x="4717163" y="3119662"/>
            <a:ext cx="473071" cy="30104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34E02-003F-32CE-838E-115AA38043B9}"/>
              </a:ext>
            </a:extLst>
          </p:cNvPr>
          <p:cNvSpPr txBox="1"/>
          <p:nvPr/>
        </p:nvSpPr>
        <p:spPr>
          <a:xfrm>
            <a:off x="1597982" y="5451859"/>
            <a:ext cx="8930936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사용자가 확인 한 마스크의 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ID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이용하여 마스크 정보를 조회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local storage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 마스크 정보를 저장하여 영구적으로 확인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가능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비회원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회원 모두가 사용가능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536C35-1008-6983-2318-61A654B56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05"/>
          <a:stretch/>
        </p:blipFill>
        <p:spPr>
          <a:xfrm>
            <a:off x="5646116" y="2957402"/>
            <a:ext cx="4085258" cy="6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63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7728BA-408F-8AD7-590A-8762FFBF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26" y="1244288"/>
            <a:ext cx="8296866" cy="39990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0ECF30A-8DD2-144E-7B46-83E3CB874791}"/>
              </a:ext>
            </a:extLst>
          </p:cNvPr>
          <p:cNvSpPr/>
          <p:nvPr/>
        </p:nvSpPr>
        <p:spPr>
          <a:xfrm rot="10800000">
            <a:off x="-4" y="947268"/>
            <a:ext cx="5138974" cy="45722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6A2353-9BA3-34B0-AAC8-7840CB4FECAF}"/>
              </a:ext>
            </a:extLst>
          </p:cNvPr>
          <p:cNvSpPr txBox="1"/>
          <p:nvPr/>
        </p:nvSpPr>
        <p:spPr>
          <a:xfrm>
            <a:off x="0" y="383284"/>
            <a:ext cx="473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3rd Party API :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네이버 로그인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8581-02CD-7AC4-98FD-8AD808F3981B}"/>
              </a:ext>
            </a:extLst>
          </p:cNvPr>
          <p:cNvSpPr txBox="1"/>
          <p:nvPr/>
        </p:nvSpPr>
        <p:spPr>
          <a:xfrm>
            <a:off x="1806605" y="5578334"/>
            <a:ext cx="8578789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 데이터를 바탕으로 추후 서비스 개발 등을 위하여 회원가입을 통한 데이터 수집의 필요성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가입의 편리성을 통해 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사용자의 접근성을 높이고 원하는 정보 수집이 가능한 네이버 </a:t>
            </a:r>
            <a:r>
              <a:rPr lang="en-US" altLang="ko-KR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API 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</a:t>
            </a:r>
            <a:endParaRPr lang="en-US" altLang="ko-KR" sz="1600" dirty="0">
              <a:solidFill>
                <a:schemeClr val="accent2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36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3ED1B59-6BF9-E04E-9ECF-403ED853DDCA}"/>
              </a:ext>
            </a:extLst>
          </p:cNvPr>
          <p:cNvSpPr/>
          <p:nvPr/>
        </p:nvSpPr>
        <p:spPr>
          <a:xfrm>
            <a:off x="-96819" y="0"/>
            <a:ext cx="1228881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kumimoji="1" lang="ko-KR" altLang="en-US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팀 구성 및 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2359440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ACDBB9-22F7-AA26-0744-FABDCD5F9E37}"/>
              </a:ext>
            </a:extLst>
          </p:cNvPr>
          <p:cNvSpPr txBox="1"/>
          <p:nvPr/>
        </p:nvSpPr>
        <p:spPr>
          <a:xfrm>
            <a:off x="1142245" y="5579272"/>
            <a:ext cx="99075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KNU 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한국어 감성사전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과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KoNLPy 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한국어 정보처리 파이썬 패키지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를 사용하여 마스크 리뷰의 감성 분류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8B63B3F-E576-E057-4DB4-5B9CEED5F451}"/>
              </a:ext>
            </a:extLst>
          </p:cNvPr>
          <p:cNvGrpSpPr/>
          <p:nvPr/>
        </p:nvGrpSpPr>
        <p:grpSpPr>
          <a:xfrm>
            <a:off x="3972946" y="1533657"/>
            <a:ext cx="4249477" cy="3275270"/>
            <a:chOff x="3328670" y="2048681"/>
            <a:chExt cx="4918910" cy="3453692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735CBB9-2A5D-E57E-FEB5-EE29BC75F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663" y="2921795"/>
              <a:ext cx="2580578" cy="258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55FFFB4-ABA9-1C15-3183-0C3F44143734}"/>
                </a:ext>
              </a:extLst>
            </p:cNvPr>
            <p:cNvGrpSpPr/>
            <p:nvPr/>
          </p:nvGrpSpPr>
          <p:grpSpPr>
            <a:xfrm>
              <a:off x="7030803" y="2180993"/>
              <a:ext cx="1216777" cy="1185161"/>
              <a:chOff x="4402880" y="1169777"/>
              <a:chExt cx="1216777" cy="1185161"/>
            </a:xfrm>
          </p:grpSpPr>
          <p:pic>
            <p:nvPicPr>
              <p:cNvPr id="12" name="Picture 12">
                <a:extLst>
                  <a:ext uri="{FF2B5EF4-FFF2-40B4-BE49-F238E27FC236}">
                    <a16:creationId xmlns:a16="http://schemas.microsoft.com/office/drawing/2014/main" id="{1997FAC5-2F78-02ED-C8C5-7FA1967660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4150" y="1340806"/>
                <a:ext cx="734235" cy="7156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말풍선: 타원형 12">
                <a:extLst>
                  <a:ext uri="{FF2B5EF4-FFF2-40B4-BE49-F238E27FC236}">
                    <a16:creationId xmlns:a16="http://schemas.microsoft.com/office/drawing/2014/main" id="{76669E1C-2ABC-D654-9924-7AEAE85B930D}"/>
                  </a:ext>
                </a:extLst>
              </p:cNvPr>
              <p:cNvSpPr/>
              <p:nvPr/>
            </p:nvSpPr>
            <p:spPr>
              <a:xfrm rot="1891163">
                <a:off x="4402880" y="1169777"/>
                <a:ext cx="1216777" cy="1185161"/>
              </a:xfrm>
              <a:prstGeom prst="wedgeEllipseCallout">
                <a:avLst>
                  <a:gd name="adj1" fmla="val -55943"/>
                  <a:gd name="adj2" fmla="val 5019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382DC0DB-B896-ED2D-D869-272BDD7F42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3600874" y="2328584"/>
              <a:ext cx="640752" cy="75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말풍선: 타원형 10">
              <a:extLst>
                <a:ext uri="{FF2B5EF4-FFF2-40B4-BE49-F238E27FC236}">
                  <a16:creationId xmlns:a16="http://schemas.microsoft.com/office/drawing/2014/main" id="{DA3B50E3-7842-D23A-300D-D19F7F1D0927}"/>
                </a:ext>
              </a:extLst>
            </p:cNvPr>
            <p:cNvSpPr/>
            <p:nvPr/>
          </p:nvSpPr>
          <p:spPr>
            <a:xfrm rot="15354310">
              <a:off x="3312862" y="2064489"/>
              <a:ext cx="1216777" cy="1185161"/>
            </a:xfrm>
            <a:prstGeom prst="wedgeEllipseCallout">
              <a:avLst>
                <a:gd name="adj1" fmla="val -43616"/>
                <a:gd name="adj2" fmla="val 6747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9EA6EC-D757-8C18-5025-796444E9E890}"/>
              </a:ext>
            </a:extLst>
          </p:cNvPr>
          <p:cNvSpPr/>
          <p:nvPr/>
        </p:nvSpPr>
        <p:spPr>
          <a:xfrm rot="10800000">
            <a:off x="-2" y="947270"/>
            <a:ext cx="4181384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32F40E-FEE7-9C25-314A-9AE3E4A27E52}"/>
              </a:ext>
            </a:extLst>
          </p:cNvPr>
          <p:cNvSpPr txBox="1"/>
          <p:nvPr/>
        </p:nvSpPr>
        <p:spPr>
          <a:xfrm>
            <a:off x="0" y="383284"/>
            <a:ext cx="2709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감성분류</a:t>
            </a:r>
          </a:p>
        </p:txBody>
      </p:sp>
    </p:spTree>
    <p:extLst>
      <p:ext uri="{BB962C8B-B14F-4D97-AF65-F5344CB8AC3E}">
        <p14:creationId xmlns:p14="http://schemas.microsoft.com/office/powerpoint/2010/main" val="924071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DAF67E-D2B7-B099-9943-156E7897D316}"/>
              </a:ext>
            </a:extLst>
          </p:cNvPr>
          <p:cNvSpPr/>
          <p:nvPr/>
        </p:nvSpPr>
        <p:spPr>
          <a:xfrm rot="10800000">
            <a:off x="-2" y="947270"/>
            <a:ext cx="4181384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71567-1D5C-75F3-32F2-B16D32AF2262}"/>
              </a:ext>
            </a:extLst>
          </p:cNvPr>
          <p:cNvSpPr txBox="1"/>
          <p:nvPr/>
        </p:nvSpPr>
        <p:spPr>
          <a:xfrm>
            <a:off x="0" y="383284"/>
            <a:ext cx="3427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감성사전구축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78562C8-025D-BDF7-0807-7AE3876CD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75"/>
          <a:stretch/>
        </p:blipFill>
        <p:spPr>
          <a:xfrm>
            <a:off x="261258" y="1365662"/>
            <a:ext cx="7113320" cy="47976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78958D-D98C-56E3-7B44-C2CD9E0428FC}"/>
              </a:ext>
            </a:extLst>
          </p:cNvPr>
          <p:cNvSpPr txBox="1"/>
          <p:nvPr/>
        </p:nvSpPr>
        <p:spPr>
          <a:xfrm>
            <a:off x="8003969" y="2400115"/>
            <a:ext cx="3336966" cy="253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마스크 리뷰에 맞게 </a:t>
            </a:r>
            <a:r>
              <a:rPr lang="ko-KR" altLang="en-US" dirty="0" err="1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극값을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설정하여 감성사전 구축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KNU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한국어 감성사전과 </a:t>
            </a:r>
            <a:r>
              <a:rPr lang="en-US" altLang="ko-KR" dirty="0" err="1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Mecab</a:t>
            </a:r>
            <a:r>
              <a:rPr lang="en-US" altLang="ko-KR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형태소 분석기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형태소들과 맞추는 작업 필요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615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9C3E91C-2363-BF5E-649B-7E580CB07AA8}"/>
              </a:ext>
            </a:extLst>
          </p:cNvPr>
          <p:cNvSpPr/>
          <p:nvPr/>
        </p:nvSpPr>
        <p:spPr>
          <a:xfrm>
            <a:off x="927081" y="1813355"/>
            <a:ext cx="2256468" cy="1128209"/>
          </a:xfrm>
          <a:prstGeom prst="roundRect">
            <a:avLst/>
          </a:prstGeom>
          <a:solidFill>
            <a:srgbClr val="385723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리뷰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670FD-4E56-8E4F-C36A-AF1868A785A6}"/>
              </a:ext>
            </a:extLst>
          </p:cNvPr>
          <p:cNvSpPr txBox="1"/>
          <p:nvPr/>
        </p:nvSpPr>
        <p:spPr>
          <a:xfrm>
            <a:off x="3626242" y="2005577"/>
            <a:ext cx="206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형태소 단위로 분리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9AD75F9-2A82-9036-9768-191275A0DAAE}"/>
              </a:ext>
            </a:extLst>
          </p:cNvPr>
          <p:cNvSpPr/>
          <p:nvPr/>
        </p:nvSpPr>
        <p:spPr>
          <a:xfrm>
            <a:off x="5612366" y="1940239"/>
            <a:ext cx="2068100" cy="874442"/>
          </a:xfrm>
          <a:prstGeom prst="roundRect">
            <a:avLst/>
          </a:prstGeom>
          <a:solidFill>
            <a:srgbClr val="B1D89C"/>
          </a:solidFill>
          <a:ln>
            <a:solidFill>
              <a:srgbClr val="8EC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KNU </a:t>
            </a:r>
            <a:r>
              <a:rPr lang="ko-KR" altLang="en-US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감성사전과 대조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AB4BFFA-5AEC-7C91-DE4A-5B1DA4D33F8C}"/>
              </a:ext>
            </a:extLst>
          </p:cNvPr>
          <p:cNvSpPr/>
          <p:nvPr/>
        </p:nvSpPr>
        <p:spPr>
          <a:xfrm>
            <a:off x="9543826" y="1117721"/>
            <a:ext cx="1258032" cy="695634"/>
          </a:xfrm>
          <a:prstGeom prst="ellipse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긍정어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56A0DC1-71A3-DA3E-CC59-276CC80C35C7}"/>
              </a:ext>
            </a:extLst>
          </p:cNvPr>
          <p:cNvSpPr/>
          <p:nvPr/>
        </p:nvSpPr>
        <p:spPr>
          <a:xfrm>
            <a:off x="9543826" y="2646636"/>
            <a:ext cx="1258032" cy="695633"/>
          </a:xfrm>
          <a:prstGeom prst="ellipse">
            <a:avLst/>
          </a:prstGeom>
          <a:solidFill>
            <a:srgbClr val="FF7C8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부정어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F331C4B-B1D4-1124-B54F-3B2A6B209E1C}"/>
              </a:ext>
            </a:extLst>
          </p:cNvPr>
          <p:cNvSpPr/>
          <p:nvPr/>
        </p:nvSpPr>
        <p:spPr>
          <a:xfrm>
            <a:off x="9003678" y="4451233"/>
            <a:ext cx="2261241" cy="828622"/>
          </a:xfrm>
          <a:prstGeom prst="roundRect">
            <a:avLst/>
          </a:prstGeom>
          <a:solidFill>
            <a:srgbClr val="B1D89C"/>
          </a:solidFill>
          <a:ln>
            <a:solidFill>
              <a:srgbClr val="8EC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*</a:t>
            </a:r>
            <a:r>
              <a:rPr lang="ko-KR" altLang="en-US" sz="14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극값 산출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5D5C15-4781-C83F-94F5-11A62F42D8E5}"/>
              </a:ext>
            </a:extLst>
          </p:cNvPr>
          <p:cNvSpPr/>
          <p:nvPr/>
        </p:nvSpPr>
        <p:spPr>
          <a:xfrm>
            <a:off x="927081" y="4434009"/>
            <a:ext cx="2261241" cy="799888"/>
          </a:xfrm>
          <a:prstGeom prst="roundRect">
            <a:avLst/>
          </a:prstGeom>
          <a:solidFill>
            <a:srgbClr val="385723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전체 리뷰 점수화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27C8E-1C79-FED4-96A4-50047C98C48D}"/>
              </a:ext>
            </a:extLst>
          </p:cNvPr>
          <p:cNvSpPr txBox="1"/>
          <p:nvPr/>
        </p:nvSpPr>
        <p:spPr>
          <a:xfrm>
            <a:off x="3896940" y="4898060"/>
            <a:ext cx="4332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* </a:t>
            </a:r>
            <a:r>
              <a:rPr lang="ko-KR" altLang="en-US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극값 </a:t>
            </a:r>
            <a:r>
              <a:rPr lang="en-US" altLang="ko-KR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= (</a:t>
            </a:r>
            <a:r>
              <a:rPr lang="ko-KR" altLang="en-US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긍정어 수 </a:t>
            </a:r>
            <a:r>
              <a:rPr lang="en-US" altLang="ko-KR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부정어 수</a:t>
            </a:r>
            <a:r>
              <a:rPr lang="en-US" altLang="ko-KR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ko-KR" altLang="en-US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 (</a:t>
            </a:r>
            <a:r>
              <a:rPr lang="ko-KR" altLang="en-US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긍정어 수 </a:t>
            </a:r>
            <a:r>
              <a:rPr lang="en-US" altLang="ko-KR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+ </a:t>
            </a:r>
            <a:r>
              <a:rPr lang="ko-KR" altLang="en-US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부정어 수</a:t>
            </a:r>
            <a:r>
              <a:rPr lang="en-US" altLang="ko-KR" sz="12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lang="ko-KR" altLang="en-US" sz="1200" dirty="0">
              <a:solidFill>
                <a:schemeClr val="accent2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2851035-5031-FDD5-FF8B-B4AB527229C4}"/>
              </a:ext>
            </a:extLst>
          </p:cNvPr>
          <p:cNvCxnSpPr>
            <a:cxnSpLocks/>
          </p:cNvCxnSpPr>
          <p:nvPr/>
        </p:nvCxnSpPr>
        <p:spPr>
          <a:xfrm>
            <a:off x="3400148" y="2377460"/>
            <a:ext cx="205074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703B566-E475-A23E-6630-B8BAAAC5A52B}"/>
              </a:ext>
            </a:extLst>
          </p:cNvPr>
          <p:cNvCxnSpPr>
            <a:cxnSpLocks/>
          </p:cNvCxnSpPr>
          <p:nvPr/>
        </p:nvCxnSpPr>
        <p:spPr>
          <a:xfrm flipV="1">
            <a:off x="7806432" y="1566767"/>
            <a:ext cx="1465651" cy="7465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BB1A424-98E5-9CFE-F8FB-E2CEB7246495}"/>
              </a:ext>
            </a:extLst>
          </p:cNvPr>
          <p:cNvCxnSpPr>
            <a:cxnSpLocks/>
          </p:cNvCxnSpPr>
          <p:nvPr/>
        </p:nvCxnSpPr>
        <p:spPr>
          <a:xfrm>
            <a:off x="7806432" y="2470310"/>
            <a:ext cx="1566554" cy="6027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1542FF6-EE97-0855-908F-2A2CCBD239D6}"/>
              </a:ext>
            </a:extLst>
          </p:cNvPr>
          <p:cNvCxnSpPr>
            <a:cxnSpLocks/>
          </p:cNvCxnSpPr>
          <p:nvPr/>
        </p:nvCxnSpPr>
        <p:spPr>
          <a:xfrm>
            <a:off x="10162028" y="3534346"/>
            <a:ext cx="0" cy="7001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A125E34-3B5E-3B2C-52E8-6DF406B3EDD7}"/>
              </a:ext>
            </a:extLst>
          </p:cNvPr>
          <p:cNvCxnSpPr>
            <a:cxnSpLocks/>
          </p:cNvCxnSpPr>
          <p:nvPr/>
        </p:nvCxnSpPr>
        <p:spPr>
          <a:xfrm flipH="1">
            <a:off x="3462337" y="4833953"/>
            <a:ext cx="512737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6DAF67E-D2B7-B099-9943-156E7897D316}"/>
              </a:ext>
            </a:extLst>
          </p:cNvPr>
          <p:cNvSpPr/>
          <p:nvPr/>
        </p:nvSpPr>
        <p:spPr>
          <a:xfrm rot="10800000">
            <a:off x="-2" y="947268"/>
            <a:ext cx="4512625" cy="45722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371567-1D5C-75F3-32F2-B16D32AF2262}"/>
              </a:ext>
            </a:extLst>
          </p:cNvPr>
          <p:cNvSpPr txBox="1"/>
          <p:nvPr/>
        </p:nvSpPr>
        <p:spPr>
          <a:xfrm>
            <a:off x="0" y="383284"/>
            <a:ext cx="283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091D8-2185-E77C-4A12-B035C3C1C6D0}"/>
              </a:ext>
            </a:extLst>
          </p:cNvPr>
          <p:cNvSpPr txBox="1"/>
          <p:nvPr/>
        </p:nvSpPr>
        <p:spPr>
          <a:xfrm>
            <a:off x="1444263" y="5599861"/>
            <a:ext cx="9303474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문장을 형태소 단위로 분리하여 </a:t>
            </a:r>
            <a:r>
              <a:rPr lang="ko-KR" altLang="en-US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긍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/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부정을 평가한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값을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공식에 대입하면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-1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과 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사이로 값이 나옴</a:t>
            </a:r>
            <a:endParaRPr lang="en-US" altLang="ko-KR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리뷰 전체의 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극 값을 구하여 평균을 구하여 </a:t>
            </a:r>
            <a:r>
              <a:rPr lang="en-US" altLang="ko-KR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100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점 단위로 환산하여 스코어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 산출</a:t>
            </a:r>
          </a:p>
        </p:txBody>
      </p:sp>
    </p:spTree>
    <p:extLst>
      <p:ext uri="{BB962C8B-B14F-4D97-AF65-F5344CB8AC3E}">
        <p14:creationId xmlns:p14="http://schemas.microsoft.com/office/powerpoint/2010/main" val="1065905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9EA6EC-D757-8C18-5025-796444E9E890}"/>
              </a:ext>
            </a:extLst>
          </p:cNvPr>
          <p:cNvSpPr/>
          <p:nvPr/>
        </p:nvSpPr>
        <p:spPr>
          <a:xfrm rot="10800000">
            <a:off x="-2" y="947270"/>
            <a:ext cx="4181384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32F40E-FEE7-9C25-314A-9AE3E4A27E52}"/>
              </a:ext>
            </a:extLst>
          </p:cNvPr>
          <p:cNvSpPr txBox="1"/>
          <p:nvPr/>
        </p:nvSpPr>
        <p:spPr>
          <a:xfrm>
            <a:off x="0" y="383284"/>
            <a:ext cx="1991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AB0214F-CD0F-A314-351D-40BB7AF19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2" t="12598" r="1705" b="12450"/>
          <a:stretch/>
        </p:blipFill>
        <p:spPr>
          <a:xfrm>
            <a:off x="6447823" y="2691218"/>
            <a:ext cx="5051395" cy="25800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248CA0F-52D2-4FFE-34BB-F187FB6A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620" y="383284"/>
            <a:ext cx="2057400" cy="241935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7B725BA-550D-4E32-F44C-1BE6A8347D84}"/>
              </a:ext>
            </a:extLst>
          </p:cNvPr>
          <p:cNvSpPr/>
          <p:nvPr/>
        </p:nvSpPr>
        <p:spPr>
          <a:xfrm>
            <a:off x="5113352" y="3108865"/>
            <a:ext cx="473071" cy="30104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ED9643-4152-B48C-C202-A9D5AE93C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815"/>
          <a:stretch/>
        </p:blipFill>
        <p:spPr>
          <a:xfrm>
            <a:off x="789938" y="1609127"/>
            <a:ext cx="1614692" cy="36676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07B0EC-E67D-23DD-783C-3B6DFC40A9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252"/>
          <a:stretch/>
        </p:blipFill>
        <p:spPr>
          <a:xfrm>
            <a:off x="2989769" y="1748015"/>
            <a:ext cx="1614692" cy="3244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6DB17E-43A7-9D01-27DD-2CF82C00E93C}"/>
              </a:ext>
            </a:extLst>
          </p:cNvPr>
          <p:cNvSpPr txBox="1"/>
          <p:nvPr/>
        </p:nvSpPr>
        <p:spPr>
          <a:xfrm>
            <a:off x="2090690" y="5787022"/>
            <a:ext cx="7619957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마스크에 대한 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세부 사항</a:t>
            </a:r>
            <a:r>
              <a:rPr lang="en-US" altLang="ko-KR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사이즈</a:t>
            </a:r>
            <a:r>
              <a:rPr lang="en-US" altLang="ko-KR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dirty="0" err="1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착용감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등</a:t>
            </a:r>
            <a:r>
              <a:rPr lang="en-US" altLang="ko-KR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ko-KR" altLang="en-US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별로 감성 분류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하여 비율 산출</a:t>
            </a:r>
          </a:p>
        </p:txBody>
      </p:sp>
    </p:spTree>
    <p:extLst>
      <p:ext uri="{BB962C8B-B14F-4D97-AF65-F5344CB8AC3E}">
        <p14:creationId xmlns:p14="http://schemas.microsoft.com/office/powerpoint/2010/main" val="1309502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AC8F2-2215-DCC8-A8B6-4EFA87F027B7}"/>
              </a:ext>
            </a:extLst>
          </p:cNvPr>
          <p:cNvSpPr txBox="1"/>
          <p:nvPr/>
        </p:nvSpPr>
        <p:spPr>
          <a:xfrm>
            <a:off x="0" y="424046"/>
            <a:ext cx="4944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MASINSA </a:t>
            </a:r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배포 </a:t>
            </a:r>
            <a:r>
              <a:rPr kumimoji="1" lang="en-US" altLang="ko-KR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 / GCP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578C75-6380-51F4-4B4E-433A3D335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79"/>
          <a:stretch/>
        </p:blipFill>
        <p:spPr>
          <a:xfrm>
            <a:off x="652827" y="1643261"/>
            <a:ext cx="4103492" cy="38552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F6B3F67-C8C4-ABD0-47BD-034B041FEFEC}"/>
              </a:ext>
            </a:extLst>
          </p:cNvPr>
          <p:cNvSpPr/>
          <p:nvPr/>
        </p:nvSpPr>
        <p:spPr>
          <a:xfrm rot="10800000" flipV="1">
            <a:off x="-4" y="901547"/>
            <a:ext cx="4944752" cy="45720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6B846C-0E2E-D763-28ED-9DAC79E1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78" y="315158"/>
            <a:ext cx="4328248" cy="26135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0071B5-C0A4-7AB1-2245-58F019006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301"/>
          <a:stretch/>
        </p:blipFill>
        <p:spPr>
          <a:xfrm>
            <a:off x="5952804" y="3104764"/>
            <a:ext cx="5641549" cy="2536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702D6-04DF-DC9E-7D04-4EC39D78352F}"/>
              </a:ext>
            </a:extLst>
          </p:cNvPr>
          <p:cNvSpPr txBox="1"/>
          <p:nvPr/>
        </p:nvSpPr>
        <p:spPr>
          <a:xfrm>
            <a:off x="2274444" y="5800581"/>
            <a:ext cx="8100668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Docker : front/back 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프로젝트를 이미지화하여 다른 환경에서 돌리기 위해</a:t>
            </a:r>
            <a:r>
              <a:rPr lang="en-US" altLang="ko-KR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배포</a:t>
            </a:r>
            <a:r>
              <a:rPr lang="en-US" altLang="ko-KR" sz="1600" dirty="0">
                <a:solidFill>
                  <a:schemeClr val="accent2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</a:t>
            </a:r>
            <a:endParaRPr lang="en-US" altLang="ko-KR" sz="16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GCP : 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무료 </a:t>
            </a:r>
            <a:r>
              <a:rPr lang="ko-KR" altLang="en-US" sz="1600" dirty="0" err="1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크레딧을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제공하며</a:t>
            </a:r>
            <a:r>
              <a:rPr lang="en-US" altLang="ko-KR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 AWS</a:t>
            </a:r>
            <a:r>
              <a:rPr lang="ko-KR" altLang="en-US" sz="16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보다 사용에 편리</a:t>
            </a:r>
          </a:p>
        </p:txBody>
      </p:sp>
    </p:spTree>
    <p:extLst>
      <p:ext uri="{BB962C8B-B14F-4D97-AF65-F5344CB8AC3E}">
        <p14:creationId xmlns:p14="http://schemas.microsoft.com/office/powerpoint/2010/main" val="1127661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3ED1B59-6BF9-E04E-9ECF-403ED853DDCA}"/>
              </a:ext>
            </a:extLst>
          </p:cNvPr>
          <p:cNvSpPr/>
          <p:nvPr/>
        </p:nvSpPr>
        <p:spPr>
          <a:xfrm>
            <a:off x="-96819" y="0"/>
            <a:ext cx="1228881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kumimoji="1" lang="ko-KR" altLang="en-US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결과 및 시연</a:t>
            </a:r>
          </a:p>
        </p:txBody>
      </p:sp>
    </p:spTree>
    <p:extLst>
      <p:ext uri="{BB962C8B-B14F-4D97-AF65-F5344CB8AC3E}">
        <p14:creationId xmlns:p14="http://schemas.microsoft.com/office/powerpoint/2010/main" val="356783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5FC22-EF01-CC3A-50C1-219236CC3FBC}"/>
              </a:ext>
            </a:extLst>
          </p:cNvPr>
          <p:cNvSpPr txBox="1"/>
          <p:nvPr/>
        </p:nvSpPr>
        <p:spPr>
          <a:xfrm>
            <a:off x="0" y="362427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 및 시연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265606-6155-3C57-AFF5-8E748D1CA2C7}"/>
              </a:ext>
            </a:extLst>
          </p:cNvPr>
          <p:cNvSpPr/>
          <p:nvPr/>
        </p:nvSpPr>
        <p:spPr>
          <a:xfrm rot="10800000">
            <a:off x="-5" y="947267"/>
            <a:ext cx="4702633" cy="4571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4ECEC1-85AF-8269-9F27-1C92D414E8FB}"/>
              </a:ext>
            </a:extLst>
          </p:cNvPr>
          <p:cNvSpPr txBox="1"/>
          <p:nvPr/>
        </p:nvSpPr>
        <p:spPr>
          <a:xfrm>
            <a:off x="3953981" y="5594924"/>
            <a:ext cx="4595216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Front : </a:t>
            </a:r>
            <a:r>
              <a:rPr lang="en-US" altLang="ko-KR" sz="1400" dirty="0"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2"/>
              </a:rPr>
              <a:t>http://34.64.79.156:3000/</a:t>
            </a:r>
            <a:endParaRPr lang="en-US" altLang="ko-KR" sz="1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Back :  </a:t>
            </a:r>
            <a:r>
              <a:rPr lang="en-US" altLang="ko-KR" sz="1400" dirty="0">
                <a:latin typeface="경기천년제목 Bold" panose="02020803020101020101" pitchFamily="18" charset="-127"/>
                <a:ea typeface="경기천년제목 Bold" panose="02020803020101020101" pitchFamily="18" charset="-127"/>
                <a:hlinkClick r:id="rId3"/>
              </a:rPr>
              <a:t>http://34.64.239.97:8080/</a:t>
            </a:r>
            <a:endParaRPr lang="en-US" altLang="ko-KR" sz="14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7586CB-342A-CCB7-8970-9E5762296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10" y="1198805"/>
            <a:ext cx="6713619" cy="430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99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3ED1B59-6BF9-E04E-9ECF-403ED853DDCA}"/>
              </a:ext>
            </a:extLst>
          </p:cNvPr>
          <p:cNvSpPr/>
          <p:nvPr/>
        </p:nvSpPr>
        <p:spPr>
          <a:xfrm>
            <a:off x="-96819" y="0"/>
            <a:ext cx="1228881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Q &amp; A</a:t>
            </a:r>
            <a:endParaRPr kumimoji="1" lang="ko-KR" altLang="en-US" sz="5500" b="1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611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3ED1B59-6BF9-E04E-9ECF-403ED853DDCA}"/>
              </a:ext>
            </a:extLst>
          </p:cNvPr>
          <p:cNvSpPr/>
          <p:nvPr/>
        </p:nvSpPr>
        <p:spPr>
          <a:xfrm>
            <a:off x="-96819" y="0"/>
            <a:ext cx="1228881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THANK YOU : )</a:t>
            </a:r>
            <a:endParaRPr kumimoji="1" lang="ko-KR" altLang="en-US" sz="5500" b="1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06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7D8FE8-B6F6-79CA-CEAE-039543BDD268}"/>
              </a:ext>
            </a:extLst>
          </p:cNvPr>
          <p:cNvSpPr txBox="1"/>
          <p:nvPr/>
        </p:nvSpPr>
        <p:spPr>
          <a:xfrm>
            <a:off x="-1" y="406792"/>
            <a:ext cx="2857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PROFILE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B50B6D-9FBF-1211-1314-6ABF47CEEAF8}"/>
              </a:ext>
            </a:extLst>
          </p:cNvPr>
          <p:cNvSpPr/>
          <p:nvPr/>
        </p:nvSpPr>
        <p:spPr>
          <a:xfrm rot="10800000">
            <a:off x="0" y="947272"/>
            <a:ext cx="2667000" cy="6939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그림 24" descr="컵, 커피, 테이블, 음료이(가) 표시된 사진&#10;&#10;자동 생성된 설명">
            <a:extLst>
              <a:ext uri="{FF2B5EF4-FFF2-40B4-BE49-F238E27FC236}">
                <a16:creationId xmlns:a16="http://schemas.microsoft.com/office/drawing/2014/main" id="{33ABD970-0EC7-0630-277D-0EF19420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527" y="2163088"/>
            <a:ext cx="1767547" cy="1767547"/>
          </a:xfrm>
          <a:prstGeom prst="rect">
            <a:avLst/>
          </a:prstGeom>
        </p:spPr>
      </p:pic>
      <p:pic>
        <p:nvPicPr>
          <p:cNvPr id="27" name="그림 2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6D7325F-EC13-9173-0FD6-13CE92FE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28" y="2110229"/>
            <a:ext cx="1240096" cy="21052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C9D078-C1BF-8AA7-AEFA-86DEB583C7A9}"/>
              </a:ext>
            </a:extLst>
          </p:cNvPr>
          <p:cNvSpPr txBox="1"/>
          <p:nvPr/>
        </p:nvSpPr>
        <p:spPr>
          <a:xfrm>
            <a:off x="462626" y="4215508"/>
            <a:ext cx="196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여성민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42CC333-3578-F4D3-A1A0-3C6911AC976A}"/>
              </a:ext>
            </a:extLst>
          </p:cNvPr>
          <p:cNvSpPr/>
          <p:nvPr/>
        </p:nvSpPr>
        <p:spPr>
          <a:xfrm>
            <a:off x="507375" y="4890089"/>
            <a:ext cx="1870802" cy="647491"/>
          </a:xfrm>
          <a:prstGeom prst="round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</a:t>
            </a:r>
            <a:r>
              <a:rPr lang="en-US" altLang="ko-KR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(NLP)</a:t>
            </a:r>
            <a:endParaRPr lang="ko-KR" altLang="en-US" sz="2000" dirty="0">
              <a:solidFill>
                <a:schemeClr val="tx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26CF74-FE50-0106-0D7D-98DF4058B698}"/>
              </a:ext>
            </a:extLst>
          </p:cNvPr>
          <p:cNvSpPr txBox="1"/>
          <p:nvPr/>
        </p:nvSpPr>
        <p:spPr>
          <a:xfrm>
            <a:off x="2797452" y="4215508"/>
            <a:ext cx="196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이신엽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A8C5AB1-92D8-1E0F-F22C-AD70EBC90DC8}"/>
              </a:ext>
            </a:extLst>
          </p:cNvPr>
          <p:cNvSpPr/>
          <p:nvPr/>
        </p:nvSpPr>
        <p:spPr>
          <a:xfrm>
            <a:off x="2842201" y="4890089"/>
            <a:ext cx="1870802" cy="647491"/>
          </a:xfrm>
          <a:prstGeom prst="round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백엔드</a:t>
            </a:r>
            <a:r>
              <a:rPr lang="en-US" altLang="ko-KR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배포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F5D5B4-E3D0-8341-C003-A4577FE439EA}"/>
              </a:ext>
            </a:extLst>
          </p:cNvPr>
          <p:cNvSpPr txBox="1"/>
          <p:nvPr/>
        </p:nvSpPr>
        <p:spPr>
          <a:xfrm>
            <a:off x="5087891" y="4215508"/>
            <a:ext cx="196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이승기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AE4ABA5-5BA2-4802-443B-43D9EC17D184}"/>
              </a:ext>
            </a:extLst>
          </p:cNvPr>
          <p:cNvSpPr/>
          <p:nvPr/>
        </p:nvSpPr>
        <p:spPr>
          <a:xfrm>
            <a:off x="5132640" y="4890089"/>
            <a:ext cx="1870802" cy="647491"/>
          </a:xfrm>
          <a:prstGeom prst="round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백엔드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BD04E9-0821-3AB9-192D-3E9D67063F2D}"/>
              </a:ext>
            </a:extLst>
          </p:cNvPr>
          <p:cNvSpPr txBox="1"/>
          <p:nvPr/>
        </p:nvSpPr>
        <p:spPr>
          <a:xfrm>
            <a:off x="7378329" y="4215508"/>
            <a:ext cx="196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홍성민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2206A1A-48C5-DC77-3095-946F68D452E3}"/>
              </a:ext>
            </a:extLst>
          </p:cNvPr>
          <p:cNvSpPr/>
          <p:nvPr/>
        </p:nvSpPr>
        <p:spPr>
          <a:xfrm>
            <a:off x="7423078" y="4890089"/>
            <a:ext cx="1870802" cy="647491"/>
          </a:xfrm>
          <a:prstGeom prst="round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프론트</a:t>
            </a:r>
            <a:r>
              <a:rPr lang="en-US" altLang="ko-KR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디자인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42E118-45FB-B4F1-F5B0-BE9C04A9DD7E}"/>
              </a:ext>
            </a:extLst>
          </p:cNvPr>
          <p:cNvSpPr txBox="1"/>
          <p:nvPr/>
        </p:nvSpPr>
        <p:spPr>
          <a:xfrm>
            <a:off x="9686523" y="4215508"/>
            <a:ext cx="196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김민주</a:t>
            </a:r>
            <a:endParaRPr lang="en-US" altLang="ko-KR" sz="2800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5D0594E-DEE4-AEBD-63DB-A2D2F790C532}"/>
              </a:ext>
            </a:extLst>
          </p:cNvPr>
          <p:cNvSpPr/>
          <p:nvPr/>
        </p:nvSpPr>
        <p:spPr>
          <a:xfrm>
            <a:off x="9731272" y="4890089"/>
            <a:ext cx="1870802" cy="647491"/>
          </a:xfrm>
          <a:prstGeom prst="round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프론트</a:t>
            </a:r>
          </a:p>
        </p:txBody>
      </p:sp>
      <p:pic>
        <p:nvPicPr>
          <p:cNvPr id="41" name="그림 40" descr="벡터그래픽이(가) 표시된 사진&#10;&#10;자동 생성된 설명">
            <a:extLst>
              <a:ext uri="{FF2B5EF4-FFF2-40B4-BE49-F238E27FC236}">
                <a16:creationId xmlns:a16="http://schemas.microsoft.com/office/drawing/2014/main" id="{765746F7-3537-F0A6-592D-BED6D28C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51" y="1820633"/>
            <a:ext cx="2452456" cy="24524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0EA8C4-ABC2-EB73-7D1E-8B1D3CE5B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576" y="2163035"/>
            <a:ext cx="1780929" cy="1767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448CB6A-1FC5-90B6-5F09-C880AD81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08" y="2011014"/>
            <a:ext cx="1616429" cy="205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3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67DD2C-C285-AB1A-F749-83CA5CA9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5" y="1932088"/>
            <a:ext cx="11348511" cy="3440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C71204-B243-E8B8-2204-73E97BDC64B3}"/>
              </a:ext>
            </a:extLst>
          </p:cNvPr>
          <p:cNvSpPr txBox="1"/>
          <p:nvPr/>
        </p:nvSpPr>
        <p:spPr>
          <a:xfrm>
            <a:off x="-1" y="406792"/>
            <a:ext cx="2857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SCHEDULE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FFFCF3E-DDC2-DFCA-3659-91D1ECC9FACE}"/>
              </a:ext>
            </a:extLst>
          </p:cNvPr>
          <p:cNvSpPr/>
          <p:nvPr/>
        </p:nvSpPr>
        <p:spPr>
          <a:xfrm rot="10800000">
            <a:off x="0" y="947272"/>
            <a:ext cx="2667000" cy="6939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88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3ED1B59-6BF9-E04E-9ECF-403ED853DDCA}"/>
              </a:ext>
            </a:extLst>
          </p:cNvPr>
          <p:cNvSpPr/>
          <p:nvPr/>
        </p:nvSpPr>
        <p:spPr>
          <a:xfrm>
            <a:off x="-96819" y="0"/>
            <a:ext cx="12288819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kumimoji="1" lang="ko-KR" altLang="en-US" sz="5500" b="1" dirty="0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기획 및 설계</a:t>
            </a:r>
          </a:p>
        </p:txBody>
      </p:sp>
    </p:spTree>
    <p:extLst>
      <p:ext uri="{BB962C8B-B14F-4D97-AF65-F5344CB8AC3E}">
        <p14:creationId xmlns:p14="http://schemas.microsoft.com/office/powerpoint/2010/main" val="2055269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22D9600-AF01-9683-97EB-BBB39F24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74" y="1383603"/>
            <a:ext cx="3510644" cy="3326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4846778-35B1-D693-8736-71E20C17B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7"/>
          <a:stretch/>
        </p:blipFill>
        <p:spPr>
          <a:xfrm>
            <a:off x="4827098" y="1463811"/>
            <a:ext cx="4439804" cy="2232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7CC038-1D0E-4531-BFE1-8F2ADB4BF218}"/>
              </a:ext>
            </a:extLst>
          </p:cNvPr>
          <p:cNvSpPr txBox="1"/>
          <p:nvPr/>
        </p:nvSpPr>
        <p:spPr>
          <a:xfrm>
            <a:off x="-1" y="406792"/>
            <a:ext cx="2857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기획배경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4DDF3E-7C04-4455-AF53-11811F9F495A}"/>
              </a:ext>
            </a:extLst>
          </p:cNvPr>
          <p:cNvSpPr/>
          <p:nvPr/>
        </p:nvSpPr>
        <p:spPr>
          <a:xfrm rot="10800000">
            <a:off x="0" y="947272"/>
            <a:ext cx="2667000" cy="6939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3078A-0D58-D914-C658-C51D98909C3F}"/>
              </a:ext>
            </a:extLst>
          </p:cNvPr>
          <p:cNvGrpSpPr/>
          <p:nvPr/>
        </p:nvGrpSpPr>
        <p:grpSpPr>
          <a:xfrm>
            <a:off x="7284182" y="3527044"/>
            <a:ext cx="4343612" cy="1021354"/>
            <a:chOff x="5736857" y="1162553"/>
            <a:chExt cx="3925380" cy="92333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B777CF-C01E-3E39-B87E-A3A9F6974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6993"/>
            <a:stretch/>
          </p:blipFill>
          <p:spPr>
            <a:xfrm>
              <a:off x="5736857" y="1162553"/>
              <a:ext cx="3925380" cy="9059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4881382-C0BE-2EDA-5B8C-27E7927CA06A}"/>
                </a:ext>
              </a:extLst>
            </p:cNvPr>
            <p:cNvSpPr/>
            <p:nvPr/>
          </p:nvSpPr>
          <p:spPr>
            <a:xfrm>
              <a:off x="7972787" y="1538825"/>
              <a:ext cx="1139153" cy="54706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6DB2F0-95E1-F851-3B06-72592C70F419}"/>
              </a:ext>
            </a:extLst>
          </p:cNvPr>
          <p:cNvSpPr txBox="1"/>
          <p:nvPr/>
        </p:nvSpPr>
        <p:spPr>
          <a:xfrm>
            <a:off x="3264938" y="5163827"/>
            <a:ext cx="6001964" cy="1157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마스크 사이즈에 대한 </a:t>
            </a:r>
            <a:r>
              <a:rPr lang="ko-KR" altLang="en-US" sz="1600" dirty="0">
                <a:solidFill>
                  <a:schemeClr val="accent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표준 규격이 존재하지 않음</a:t>
            </a:r>
            <a:endParaRPr lang="en-US" altLang="ko-KR" sz="1600" dirty="0">
              <a:solidFill>
                <a:schemeClr val="accent2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리뷰를 읽고 제품에 대해 파악하는 </a:t>
            </a:r>
            <a:r>
              <a:rPr lang="ko-KR" altLang="en-US" sz="1600" dirty="0">
                <a:solidFill>
                  <a:schemeClr val="accent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많은 비용과 시간 소요</a:t>
            </a:r>
            <a:endParaRPr lang="en-US" altLang="ko-KR" sz="1600" dirty="0">
              <a:solidFill>
                <a:schemeClr val="accent2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평점을 제외하고는 </a:t>
            </a:r>
            <a:r>
              <a:rPr lang="ko-KR" altLang="en-US" sz="1600" dirty="0">
                <a:solidFill>
                  <a:schemeClr val="accent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통계적인 수치를 제공하지 않아 의사결정의 어려움</a:t>
            </a:r>
          </a:p>
        </p:txBody>
      </p:sp>
    </p:spTree>
    <p:extLst>
      <p:ext uri="{BB962C8B-B14F-4D97-AF65-F5344CB8AC3E}">
        <p14:creationId xmlns:p14="http://schemas.microsoft.com/office/powerpoint/2010/main" val="67410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D6D4933-411E-186A-4F34-8A36EE8BDBA2}"/>
              </a:ext>
            </a:extLst>
          </p:cNvPr>
          <p:cNvSpPr/>
          <p:nvPr/>
        </p:nvSpPr>
        <p:spPr>
          <a:xfrm>
            <a:off x="928271" y="1441119"/>
            <a:ext cx="3477457" cy="4432883"/>
          </a:xfrm>
          <a:prstGeom prst="roundRect">
            <a:avLst/>
          </a:prstGeom>
          <a:solidFill>
            <a:srgbClr val="FEFEE2"/>
          </a:solidFill>
          <a:ln w="9525">
            <a:solidFill>
              <a:srgbClr val="385723"/>
            </a:solidFill>
            <a:prstDash val="sysDot"/>
          </a:ln>
          <a:effectLst>
            <a:reflection blurRad="6350" stA="50000" endA="300" endPos="55500" dist="1016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065E021-E7C5-192D-7967-001FC9709C21}"/>
              </a:ext>
            </a:extLst>
          </p:cNvPr>
          <p:cNvSpPr/>
          <p:nvPr/>
        </p:nvSpPr>
        <p:spPr>
          <a:xfrm>
            <a:off x="4770120" y="3356515"/>
            <a:ext cx="473071" cy="30104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F518E-31C8-3187-ACB8-FDEDEED5199E}"/>
              </a:ext>
            </a:extLst>
          </p:cNvPr>
          <p:cNvSpPr txBox="1"/>
          <p:nvPr/>
        </p:nvSpPr>
        <p:spPr>
          <a:xfrm>
            <a:off x="-1" y="406792"/>
            <a:ext cx="2857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설명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46107B-5EF5-A0EC-D0C9-2F38041CE668}"/>
              </a:ext>
            </a:extLst>
          </p:cNvPr>
          <p:cNvSpPr/>
          <p:nvPr/>
        </p:nvSpPr>
        <p:spPr>
          <a:xfrm rot="10800000">
            <a:off x="0" y="947272"/>
            <a:ext cx="2667000" cy="6939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8AFCC-A726-AB8C-ED83-D3EE262E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rcRect t="11952" b="25999"/>
          <a:stretch/>
        </p:blipFill>
        <p:spPr>
          <a:xfrm>
            <a:off x="1428749" y="1741081"/>
            <a:ext cx="2536425" cy="72802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C10297D-C838-DAB6-4F16-28DC521E042F}"/>
              </a:ext>
            </a:extLst>
          </p:cNvPr>
          <p:cNvCxnSpPr>
            <a:cxnSpLocks/>
          </p:cNvCxnSpPr>
          <p:nvPr/>
        </p:nvCxnSpPr>
        <p:spPr>
          <a:xfrm>
            <a:off x="1178510" y="2589148"/>
            <a:ext cx="2976979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B5313E-9DD3-153E-7F31-38DB7D98AEC3}"/>
              </a:ext>
            </a:extLst>
          </p:cNvPr>
          <p:cNvSpPr txBox="1"/>
          <p:nvPr/>
        </p:nvSpPr>
        <p:spPr>
          <a:xfrm>
            <a:off x="1068583" y="3077413"/>
            <a:ext cx="30869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쇼핑몰의 </a:t>
            </a:r>
            <a:r>
              <a:rPr lang="ko-KR" altLang="en-US" dirty="0">
                <a:solidFill>
                  <a:schemeClr val="accent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마스크 리뷰를 수집하여 자연어처리로 분석 및 시각화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하여 제공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마스크를 비교 및 확인하고 </a:t>
            </a:r>
            <a:r>
              <a:rPr lang="ko-KR" altLang="en-US" dirty="0">
                <a:solidFill>
                  <a:schemeClr val="accent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만족스러운 마스크 구매를 돕는 웹 서비스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구현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4" name="Google Shape;6256;p67">
            <a:extLst>
              <a:ext uri="{FF2B5EF4-FFF2-40B4-BE49-F238E27FC236}">
                <a16:creationId xmlns:a16="http://schemas.microsoft.com/office/drawing/2014/main" id="{6019A620-F0CC-3183-2BF8-10DDD6BE17E2}"/>
              </a:ext>
            </a:extLst>
          </p:cNvPr>
          <p:cNvSpPr/>
          <p:nvPr/>
        </p:nvSpPr>
        <p:spPr>
          <a:xfrm>
            <a:off x="5755201" y="3289356"/>
            <a:ext cx="1440000" cy="540000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B1D89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마스크 </a:t>
            </a:r>
            <a:endParaRPr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5" name="Google Shape;6255;p67">
            <a:extLst>
              <a:ext uri="{FF2B5EF4-FFF2-40B4-BE49-F238E27FC236}">
                <a16:creationId xmlns:a16="http://schemas.microsoft.com/office/drawing/2014/main" id="{8BC4F526-447D-35F2-A42A-688DD1C0E831}"/>
              </a:ext>
            </a:extLst>
          </p:cNvPr>
          <p:cNvSpPr/>
          <p:nvPr/>
        </p:nvSpPr>
        <p:spPr>
          <a:xfrm>
            <a:off x="5753317" y="1786987"/>
            <a:ext cx="1440000" cy="540000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E2F0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</a:t>
            </a:r>
            <a:endParaRPr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Google Shape;6259;p67">
            <a:extLst>
              <a:ext uri="{FF2B5EF4-FFF2-40B4-BE49-F238E27FC236}">
                <a16:creationId xmlns:a16="http://schemas.microsoft.com/office/drawing/2014/main" id="{5C9492AB-567B-FA39-8563-8725F024A0E9}"/>
              </a:ext>
            </a:extLst>
          </p:cNvPr>
          <p:cNvSpPr/>
          <p:nvPr/>
        </p:nvSpPr>
        <p:spPr>
          <a:xfrm>
            <a:off x="5753317" y="4944095"/>
            <a:ext cx="1440000" cy="540000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7DBF5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리뷰</a:t>
            </a:r>
            <a:endParaRPr b="1" dirty="0"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AB684-33F6-B3EC-997E-5148F67CAE8D}"/>
              </a:ext>
            </a:extLst>
          </p:cNvPr>
          <p:cNvSpPr txBox="1"/>
          <p:nvPr/>
        </p:nvSpPr>
        <p:spPr>
          <a:xfrm>
            <a:off x="7371728" y="1546810"/>
            <a:ext cx="4319091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네이버 계정을 이용한 간편 회원가입 및</a:t>
            </a:r>
            <a:r>
              <a:rPr kumimoji="1"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 </a:t>
            </a:r>
            <a:r>
              <a:rPr kumimoji="1"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로그인</a:t>
            </a:r>
            <a:endParaRPr kumimoji="1"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마스크 찜 기능 및 마이페이지에서 확인</a:t>
            </a:r>
            <a:endParaRPr kumimoji="1"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418AC-B7D7-ECD6-8F50-BB2A263BE557}"/>
              </a:ext>
            </a:extLst>
          </p:cNvPr>
          <p:cNvSpPr txBox="1"/>
          <p:nvPr/>
        </p:nvSpPr>
        <p:spPr>
          <a:xfrm>
            <a:off x="7371728" y="2783247"/>
            <a:ext cx="4639759" cy="1895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네이버 리뷰 데이터를 분석하여 마스크의 </a:t>
            </a:r>
            <a:r>
              <a:rPr kumimoji="1" lang="ko-KR" altLang="en-US" sz="1600" dirty="0">
                <a:solidFill>
                  <a:schemeClr val="accent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상세 정보 도출 및 통계 자료 제공 </a:t>
            </a:r>
            <a:r>
              <a:rPr kumimoji="1"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(ex.</a:t>
            </a:r>
            <a:r>
              <a:rPr kumimoji="1"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 사이즈</a:t>
            </a:r>
            <a:r>
              <a:rPr kumimoji="1"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착용감</a:t>
            </a:r>
            <a:r>
              <a:rPr kumimoji="1"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호흡</a:t>
            </a:r>
            <a:r>
              <a:rPr kumimoji="1"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배송</a:t>
            </a:r>
            <a:r>
              <a:rPr kumimoji="1"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)</a:t>
            </a:r>
            <a:endParaRPr kumimoji="1"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마스크 검색 및 마스크 카테고리 별 분류 </a:t>
            </a:r>
            <a:endParaRPr kumimoji="1"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dirty="0">
                <a:latin typeface="경기천년제목 Light" panose="020204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    </a:t>
            </a:r>
            <a:r>
              <a:rPr kumimoji="1"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(ex. </a:t>
            </a:r>
            <a:r>
              <a:rPr kumimoji="1"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차단지수</a:t>
            </a:r>
            <a:r>
              <a:rPr kumimoji="1"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형태</a:t>
            </a:r>
            <a:r>
              <a:rPr kumimoji="1"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, </a:t>
            </a:r>
            <a:r>
              <a:rPr kumimoji="1"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사이즈</a:t>
            </a:r>
            <a:r>
              <a:rPr kumimoji="1"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D4EBF-7B62-9D8E-FF7F-F003FD4F4E19}"/>
              </a:ext>
            </a:extLst>
          </p:cNvPr>
          <p:cNvSpPr txBox="1"/>
          <p:nvPr/>
        </p:nvSpPr>
        <p:spPr>
          <a:xfrm>
            <a:off x="7371728" y="4733726"/>
            <a:ext cx="4453328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네이버 리뷰 조회</a:t>
            </a:r>
            <a:endParaRPr kumimoji="1"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마신사</a:t>
            </a:r>
            <a:r>
              <a:rPr kumimoji="1"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 panose="020B0604020202020204" pitchFamily="34" charset="0"/>
              </a:rPr>
              <a:t> 리뷰 조회 및 작성 </a:t>
            </a:r>
            <a:endParaRPr kumimoji="1"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62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78A006-6DC5-2719-F674-3BAA9FEA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98" y="1489930"/>
            <a:ext cx="3768752" cy="2547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63FD83-4A5E-4CEC-A54F-37679034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475" y="2435739"/>
            <a:ext cx="3537518" cy="1656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BDECA3-0FF6-0DE4-018B-6890A00E5582}"/>
              </a:ext>
            </a:extLst>
          </p:cNvPr>
          <p:cNvSpPr txBox="1"/>
          <p:nvPr/>
        </p:nvSpPr>
        <p:spPr>
          <a:xfrm>
            <a:off x="-1" y="406792"/>
            <a:ext cx="2857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REFERENCE</a:t>
            </a:r>
            <a:endParaRPr kumimoji="1" lang="ko-KR" altLang="en-US" sz="2800" b="1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78E001-60A7-FC8B-DD72-072B3F95F3FA}"/>
              </a:ext>
            </a:extLst>
          </p:cNvPr>
          <p:cNvSpPr/>
          <p:nvPr/>
        </p:nvSpPr>
        <p:spPr>
          <a:xfrm rot="10800000">
            <a:off x="0" y="947272"/>
            <a:ext cx="2667000" cy="69399"/>
          </a:xfrm>
          <a:prstGeom prst="rect">
            <a:avLst/>
          </a:prstGeom>
          <a:solidFill>
            <a:srgbClr val="38572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204EF6-78BA-8456-1A92-9FD43578A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618" y="1545066"/>
            <a:ext cx="3402905" cy="2547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75FCF3-712D-3A69-B0D9-CFC18247CEB3}"/>
              </a:ext>
            </a:extLst>
          </p:cNvPr>
          <p:cNvSpPr txBox="1"/>
          <p:nvPr/>
        </p:nvSpPr>
        <p:spPr>
          <a:xfrm>
            <a:off x="1940140" y="4361640"/>
            <a:ext cx="8311719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24292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  </a:t>
            </a:r>
            <a:r>
              <a:rPr lang="en-US" altLang="ko-KR" sz="1600" kern="0" spc="0" dirty="0">
                <a:solidFill>
                  <a:srgbClr val="24292F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1600" kern="0" spc="0" dirty="0">
                <a:solidFill>
                  <a:srgbClr val="24292F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무신사의 경우</a:t>
            </a:r>
            <a:r>
              <a:rPr lang="en-US" altLang="ko-KR" sz="1600" kern="0" spc="0" dirty="0">
                <a:solidFill>
                  <a:srgbClr val="24292F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0" spc="0" dirty="0">
                <a:solidFill>
                  <a:schemeClr val="accent2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회원정보를 활용한 구매 및 조회현황 통계자료를 차트</a:t>
            </a:r>
            <a:r>
              <a:rPr lang="ko-KR" altLang="en-US" sz="1600" kern="0" spc="0" dirty="0">
                <a:solidFill>
                  <a:srgbClr val="24292F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보여주며 구매후기 데이터를 활용하여 각 상품별 상세 사이즈 및 두께감 등에 대한 정보 제공한다</a:t>
            </a:r>
            <a:r>
              <a:rPr lang="en-US" altLang="ko-KR" sz="1600" kern="0" spc="0" dirty="0">
                <a:solidFill>
                  <a:srgbClr val="24292F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0" marR="0" indent="127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rgbClr val="00000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0" marR="0" indent="1270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</a:t>
            </a:r>
            <a:r>
              <a:rPr lang="ko-KR" altLang="en-US" sz="1600" kern="0" spc="0" dirty="0">
                <a:solidFill>
                  <a:srgbClr val="24292F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그재그의 경우</a:t>
            </a:r>
            <a:r>
              <a:rPr lang="en-US" altLang="ko-KR" sz="1600" kern="0" spc="0" dirty="0">
                <a:solidFill>
                  <a:srgbClr val="24292F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사용자의 </a:t>
            </a:r>
            <a:r>
              <a:rPr lang="ko-KR" altLang="en-US" sz="1600" kern="0" spc="0" dirty="0">
                <a:solidFill>
                  <a:schemeClr val="accent2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구매 목적에 맞는 상품을 검색</a:t>
            </a:r>
            <a:r>
              <a:rPr lang="en-US" altLang="ko-KR" sz="1600" kern="0" spc="0" dirty="0">
                <a:solidFill>
                  <a:schemeClr val="accent2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0" spc="0" dirty="0">
                <a:solidFill>
                  <a:schemeClr val="accent2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필터링이 가능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0" spc="0" dirty="0">
                <a:solidFill>
                  <a:srgbClr val="24292F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상품 즐겨찾기 기능을 제공한다</a:t>
            </a:r>
            <a:r>
              <a:rPr lang="en-US" altLang="ko-KR" sz="1600" kern="0" spc="0" dirty="0">
                <a:solidFill>
                  <a:srgbClr val="24292F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1600" kern="0" spc="0" dirty="0">
                <a:solidFill>
                  <a:srgbClr val="24292F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최종적으로 소비자는 앱 내의 구매 및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0" spc="0" dirty="0">
                <a:solidFill>
                  <a:schemeClr val="accent2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자사몰로의 구매 링크 연결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 가능하다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417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810</Words>
  <Application>Microsoft Office PowerPoint</Application>
  <PresentationFormat>와이드스크린</PresentationFormat>
  <Paragraphs>195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경기천년제목 Bold</vt:lpstr>
      <vt:lpstr>경기천년제목 Light</vt:lpstr>
      <vt:lpstr>경기천년제목 Medium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 Sun Joe</dc:creator>
  <cp:lastModifiedBy>이 승기</cp:lastModifiedBy>
  <cp:revision>73</cp:revision>
  <dcterms:created xsi:type="dcterms:W3CDTF">2021-10-01T11:11:14Z</dcterms:created>
  <dcterms:modified xsi:type="dcterms:W3CDTF">2022-12-23T04:39:53Z</dcterms:modified>
</cp:coreProperties>
</file>